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4"/>
  </p:notesMasterIdLst>
  <p:handoutMasterIdLst>
    <p:handoutMasterId r:id="rId75"/>
  </p:handoutMasterIdLst>
  <p:sldIdLst>
    <p:sldId id="259" r:id="rId5"/>
    <p:sldId id="449" r:id="rId6"/>
    <p:sldId id="361" r:id="rId7"/>
    <p:sldId id="450" r:id="rId8"/>
    <p:sldId id="321" r:id="rId9"/>
    <p:sldId id="553" r:id="rId10"/>
    <p:sldId id="362" r:id="rId11"/>
    <p:sldId id="396" r:id="rId12"/>
    <p:sldId id="423" r:id="rId13"/>
    <p:sldId id="425" r:id="rId14"/>
    <p:sldId id="427" r:id="rId15"/>
    <p:sldId id="561" r:id="rId16"/>
    <p:sldId id="616" r:id="rId17"/>
    <p:sldId id="369" r:id="rId18"/>
    <p:sldId id="554" r:id="rId19"/>
    <p:sldId id="370" r:id="rId20"/>
    <p:sldId id="426" r:id="rId21"/>
    <p:sldId id="617" r:id="rId22"/>
    <p:sldId id="618" r:id="rId23"/>
    <p:sldId id="374" r:id="rId24"/>
    <p:sldId id="390" r:id="rId25"/>
    <p:sldId id="428" r:id="rId26"/>
    <p:sldId id="429" r:id="rId27"/>
    <p:sldId id="430" r:id="rId28"/>
    <p:sldId id="619" r:id="rId29"/>
    <p:sldId id="359" r:id="rId30"/>
    <p:sldId id="392" r:id="rId31"/>
    <p:sldId id="391" r:id="rId32"/>
    <p:sldId id="330" r:id="rId33"/>
    <p:sldId id="377" r:id="rId34"/>
    <p:sldId id="378" r:id="rId35"/>
    <p:sldId id="621" r:id="rId36"/>
    <p:sldId id="431" r:id="rId37"/>
    <p:sldId id="620" r:id="rId38"/>
    <p:sldId id="454" r:id="rId39"/>
    <p:sldId id="468" r:id="rId40"/>
    <p:sldId id="469" r:id="rId41"/>
    <p:sldId id="470" r:id="rId42"/>
    <p:sldId id="436" r:id="rId43"/>
    <p:sldId id="393" r:id="rId44"/>
    <p:sldId id="394" r:id="rId45"/>
    <p:sldId id="395" r:id="rId46"/>
    <p:sldId id="432" r:id="rId47"/>
    <p:sldId id="624" r:id="rId48"/>
    <p:sldId id="622" r:id="rId49"/>
    <p:sldId id="398" r:id="rId50"/>
    <p:sldId id="455" r:id="rId51"/>
    <p:sldId id="399" r:id="rId52"/>
    <p:sldId id="477" r:id="rId53"/>
    <p:sldId id="478" r:id="rId54"/>
    <p:sldId id="434" r:id="rId55"/>
    <p:sldId id="435" r:id="rId56"/>
    <p:sldId id="437" r:id="rId57"/>
    <p:sldId id="336" r:id="rId58"/>
    <p:sldId id="438" r:id="rId59"/>
    <p:sldId id="439" r:id="rId60"/>
    <p:sldId id="623" r:id="rId61"/>
    <p:sldId id="440" r:id="rId62"/>
    <p:sldId id="441" r:id="rId63"/>
    <p:sldId id="442" r:id="rId64"/>
    <p:sldId id="458" r:id="rId65"/>
    <p:sldId id="443" r:id="rId66"/>
    <p:sldId id="444" r:id="rId67"/>
    <p:sldId id="479" r:id="rId68"/>
    <p:sldId id="445" r:id="rId69"/>
    <p:sldId id="446" r:id="rId70"/>
    <p:sldId id="447" r:id="rId71"/>
    <p:sldId id="448" r:id="rId72"/>
    <p:sldId id="375"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3A8F"/>
    <a:srgbClr val="E3893D"/>
    <a:srgbClr val="003A8E"/>
    <a:srgbClr val="E47C37"/>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20"/>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77205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extLst>
      <p:ext uri="{BB962C8B-B14F-4D97-AF65-F5344CB8AC3E}">
        <p14:creationId xmlns:p14="http://schemas.microsoft.com/office/powerpoint/2010/main" val="356835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11</a:t>
            </a:fld>
            <a:endParaRPr kumimoji="1" lang="zh-CN" altLang="en-US"/>
          </a:p>
        </p:txBody>
      </p:sp>
    </p:spTree>
    <p:extLst>
      <p:ext uri="{BB962C8B-B14F-4D97-AF65-F5344CB8AC3E}">
        <p14:creationId xmlns:p14="http://schemas.microsoft.com/office/powerpoint/2010/main" val="368258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s">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进程的同步</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进程之间的通信</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进程的互斥</a:t>
            </a:r>
          </a:p>
        </p:txBody>
      </p:sp>
      <p:sp>
        <p:nvSpPr>
          <p:cNvPr id="162" name="文本框 76"/>
          <p:cNvSpPr txBox="1"/>
          <p:nvPr/>
        </p:nvSpPr>
        <p:spPr>
          <a:xfrm>
            <a:off x="4058905" y="4211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4.4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管程</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4</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726427" y="3488995"/>
            <a:ext cx="192437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进 程 同 步</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8448" y="1143231"/>
            <a:ext cx="7742293"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12" name="矩形 11"/>
          <p:cNvSpPr/>
          <p:nvPr/>
        </p:nvSpPr>
        <p:spPr>
          <a:xfrm>
            <a:off x="659939" y="1731028"/>
            <a:ext cx="2480166" cy="369332"/>
          </a:xfrm>
          <a:prstGeom prst="rect">
            <a:avLst/>
          </a:prstGeom>
        </p:spPr>
        <p:txBody>
          <a:bodyPr wrap="none">
            <a:spAutoFit/>
          </a:bodyPr>
          <a:lstStyle/>
          <a:p>
            <a:r>
              <a:rPr lang="en-US" altLang="zh-CN" dirty="0" err="1">
                <a:solidFill>
                  <a:srgbClr val="000000"/>
                </a:solidFill>
                <a:latin typeface="Times New Roman" panose="02020603050405020304" pitchFamily="18" charset="0"/>
                <a:ea typeface="宋体" panose="02010600030101010101" pitchFamily="2" charset="-122"/>
              </a:rPr>
              <a:t>compare_and_swap</a:t>
            </a:r>
            <a:r>
              <a:rPr lang="zh-CN"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指令</a:t>
            </a:r>
            <a:endParaRPr lang="zh-CN" altLang="en-US" dirty="0"/>
          </a:p>
        </p:txBody>
      </p:sp>
      <p:sp>
        <p:nvSpPr>
          <p:cNvPr id="15" name="Text Box 2"/>
          <p:cNvSpPr txBox="1">
            <a:spLocks noChangeArrowheads="1"/>
          </p:cNvSpPr>
          <p:nvPr/>
        </p:nvSpPr>
        <p:spPr bwMode="auto">
          <a:xfrm>
            <a:off x="418448" y="2354032"/>
            <a:ext cx="7233522" cy="3119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compare_and_swapWait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int</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=*word;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if(</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testval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*word=</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newval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        return  </a:t>
            </a:r>
            <a:r>
              <a:rPr kumimoji="0" lang="en-US" altLang="zh-CN" sz="2000" b="1" i="0" u="none" strike="noStrike" cap="none" normalizeH="0" baseline="0" dirty="0" err="1">
                <a:ln>
                  <a:noFill/>
                </a:ln>
                <a:solidFill>
                  <a:srgbClr val="000000"/>
                </a:solidFill>
                <a:effectLst/>
                <a:latin typeface="Times New Roman" panose="02020603050405020304" pitchFamily="18" charset="0"/>
                <a:ea typeface="等线" panose="02010600030101010101" pitchFamily="2" charset="-122"/>
              </a:rPr>
              <a:t>oldval</a:t>
            </a: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Times New Roman" panose="02020603050405020304" pitchFamily="18" charset="0"/>
                <a:ea typeface="等线" panose="02010600030101010101" pitchFamily="2"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Arial" panose="020B0604020202020204" pitchFamily="34" charset="0"/>
            </a:endParaRPr>
          </a:p>
        </p:txBody>
      </p:sp>
      <p:sp>
        <p:nvSpPr>
          <p:cNvPr id="16" name="矩形 15"/>
          <p:cNvSpPr/>
          <p:nvPr/>
        </p:nvSpPr>
        <p:spPr>
          <a:xfrm>
            <a:off x="1707964" y="999635"/>
            <a:ext cx="7124700" cy="5539978"/>
          </a:xfrm>
          <a:prstGeom prst="rect">
            <a:avLst/>
          </a:prstGeom>
          <a:solidFill>
            <a:schemeClr val="accent5">
              <a:lumMod val="20000"/>
              <a:lumOff val="80000"/>
            </a:schemeClr>
          </a:solidFill>
          <a:ln>
            <a:solidFill>
              <a:srgbClr val="000000"/>
            </a:solidFill>
          </a:ln>
        </p:spPr>
        <p:txBody>
          <a:bodyPr wrap="square">
            <a:spAutoFit/>
          </a:bodyPr>
          <a:lstStyle/>
          <a:p>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使用了</a:t>
            </a:r>
            <a:r>
              <a:rPr lang="en-US" altLang="zh-CN" sz="2400" b="1" dirty="0" err="1">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compare_and_swap</a:t>
            </a:r>
            <a:r>
              <a:rPr lang="zh-CN"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指令实现互斥的例程</a:t>
            </a:r>
            <a:r>
              <a:rPr lang="zh-CN" altLang="en-US"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400" b="1" dirty="0">
              <a:solidFill>
                <a:srgbClr val="6C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const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n=N;    /*</a:t>
            </a:r>
            <a:r>
              <a:rPr lang="zh-CN" altLang="zh-CN" b="1" dirty="0">
                <a:latin typeface="Times New Roman" panose="02020603050405020304" pitchFamily="18" charset="0"/>
                <a:cs typeface="Times New Roman" panose="02020603050405020304" pitchFamily="18" charset="0"/>
              </a:rPr>
              <a:t>进程个数</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lock;//</a:t>
            </a:r>
            <a:r>
              <a:rPr lang="zh-CN" altLang="zh-CN" b="1" dirty="0">
                <a:latin typeface="Times New Roman" panose="02020603050405020304" pitchFamily="18" charset="0"/>
                <a:cs typeface="Times New Roman" panose="02020603050405020304" pitchFamily="18" charset="0"/>
              </a:rPr>
              <a:t>共享变量</a:t>
            </a:r>
          </a:p>
          <a:p>
            <a:r>
              <a:rPr lang="en-US" altLang="zh-CN" b="1" dirty="0">
                <a:latin typeface="Times New Roman" panose="02020603050405020304" pitchFamily="18" charset="0"/>
                <a:cs typeface="Times New Roman" panose="02020603050405020304" pitchFamily="18" charset="0"/>
              </a:rPr>
              <a:t>void  process(</a:t>
            </a:r>
            <a:r>
              <a:rPr lang="en-US" altLang="zh-CN" b="1" dirty="0" err="1">
                <a:latin typeface="Times New Roman" panose="02020603050405020304" pitchFamily="18" charset="0"/>
                <a:cs typeface="Times New Roman" panose="02020603050405020304" pitchFamily="18" charset="0"/>
              </a:rPr>
              <a:t>int</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while (true)</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while(</a:t>
            </a:r>
            <a:r>
              <a:rPr lang="en-US" altLang="zh-CN" b="1" dirty="0" err="1">
                <a:latin typeface="Times New Roman" panose="02020603050405020304" pitchFamily="18" charset="0"/>
                <a:cs typeface="Times New Roman" panose="02020603050405020304" pitchFamily="18" charset="0"/>
              </a:rPr>
              <a:t>compare_and_swapWait</a:t>
            </a:r>
            <a:r>
              <a:rPr lang="en-US" altLang="zh-CN" b="1" dirty="0">
                <a:latin typeface="Times New Roman" panose="02020603050405020304" pitchFamily="18" charset="0"/>
                <a:cs typeface="Times New Roman" panose="02020603050405020304" pitchFamily="18" charset="0"/>
              </a:rPr>
              <a:t>(lock,0,1)==1);    /*</a:t>
            </a:r>
            <a:r>
              <a:rPr lang="zh-CN" altLang="zh-CN" b="1" dirty="0">
                <a:latin typeface="Times New Roman" panose="02020603050405020304" pitchFamily="18" charset="0"/>
                <a:cs typeface="Times New Roman" panose="02020603050405020304" pitchFamily="18" charset="0"/>
              </a:rPr>
              <a:t>不做任何事</a:t>
            </a:r>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zh-CN" altLang="zh-CN" b="1" dirty="0">
                <a:latin typeface="Times New Roman" panose="02020603050405020304" pitchFamily="18" charset="0"/>
                <a:cs typeface="Times New Roman" panose="02020603050405020304" pitchFamily="18" charset="0"/>
              </a:rPr>
              <a:t>临界区</a:t>
            </a:r>
            <a:r>
              <a:rPr lang="en-US" altLang="zh-CN" b="1" dirty="0">
                <a:latin typeface="Times New Roman" panose="02020603050405020304" pitchFamily="18" charset="0"/>
                <a:cs typeface="Times New Roman" panose="02020603050405020304" pitchFamily="18" charset="0"/>
              </a:rPr>
              <a:t>*/</a:t>
            </a:r>
            <a:r>
              <a:rPr lang="zh-CN"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count=0;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void main()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  </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count=0;</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parbegin</a:t>
            </a:r>
            <a:r>
              <a:rPr lang="en-US" altLang="zh-CN" b="1" dirty="0">
                <a:latin typeface="Times New Roman" panose="02020603050405020304" pitchFamily="18" charset="0"/>
                <a:cs typeface="Times New Roman" panose="02020603050405020304" pitchFamily="18" charset="0"/>
              </a:rPr>
              <a:t>(process(1),process(2),…,process(n));</a:t>
            </a:r>
            <a:endParaRPr lang="zh-CN" altLang="zh-CN" b="1"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  }</a:t>
            </a:r>
            <a:endParaRPr lang="zh-CN" altLang="zh-CN" b="1" dirty="0">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303898" y="125787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3496945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12000" y="1015691"/>
            <a:ext cx="7742293" cy="461665"/>
          </a:xfrm>
          <a:prstGeom prst="rect">
            <a:avLst/>
          </a:prstGeom>
          <a:noFill/>
          <a:ln w="9525">
            <a:noFill/>
            <a:miter lim="800000"/>
            <a:headEnd/>
            <a:tailEnd/>
          </a:ln>
        </p:spPr>
        <p:txBody>
          <a:bodyPr wrap="square">
            <a:spAutoFit/>
          </a:bodyPr>
          <a:lstStyle/>
          <a:p>
            <a:r>
              <a:rPr lang="zh-CN" altLang="zh-CN" sz="2400" b="1" dirty="0">
                <a:solidFill>
                  <a:srgbClr val="6C0000"/>
                </a:solidFill>
                <a:latin typeface="华文楷体" panose="02010600040101010101" pitchFamily="2" charset="-122"/>
                <a:ea typeface="华文楷体" panose="02010600040101010101" pitchFamily="2" charset="-122"/>
              </a:rPr>
              <a:t>专用机器指令</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1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7" name="矩形 6"/>
          <p:cNvSpPr/>
          <p:nvPr/>
        </p:nvSpPr>
        <p:spPr>
          <a:xfrm>
            <a:off x="183400" y="1560089"/>
            <a:ext cx="8732000" cy="4324261"/>
          </a:xfrm>
          <a:prstGeom prst="rect">
            <a:avLst/>
          </a:prstGeom>
          <a:ln>
            <a:solidFill>
              <a:srgbClr val="000000"/>
            </a:solidFill>
          </a:ln>
        </p:spPr>
        <p:txBody>
          <a:bodyPr wrap="square">
            <a:spAutoFit/>
          </a:bodyPr>
          <a:lstStyle/>
          <a:p>
            <a:pPr indent="2160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优点：</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16000" indent="2880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适用范围广。适用于在单处理器或共享内存的多处理器上的任意数目进程。</a:t>
            </a:r>
          </a:p>
          <a:p>
            <a:pPr marL="216000" lvl="0" indent="28800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使用简单。指令设置简单，容易验证其正确性。</a:t>
            </a:r>
          </a:p>
          <a:p>
            <a:pPr marL="216000" lvl="0" indent="288000" algn="just">
              <a:lnSpc>
                <a:spcPct val="125000"/>
              </a:lnSpc>
              <a:spcAft>
                <a:spcPts val="0"/>
              </a:spcAft>
              <a:buFont typeface="Wingdings" panose="05000000000000000000" pitchFamily="2" charset="2"/>
              <a:buChar char="p"/>
              <a:tabLst>
                <a:tab pos="657225" algn="l"/>
              </a:tabLs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可支持多个临界区。</a:t>
            </a:r>
          </a:p>
          <a:p>
            <a:pPr marL="200025" algn="just">
              <a:lnSpc>
                <a:spcPct val="125000"/>
              </a:lnSpc>
              <a:spcAft>
                <a:spcPts val="0"/>
              </a:spcAft>
            </a:pP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缺点：</a:t>
            </a: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空耗。当一个进程等待进入临界区时，会不断地持续检测，消耗处理器时间。</a:t>
            </a:r>
          </a:p>
          <a:p>
            <a:pPr marL="542925" indent="-342900" algn="just">
              <a:lnSpc>
                <a:spcPct val="125000"/>
              </a:lnSpc>
              <a:spcAft>
                <a:spcPts val="0"/>
              </a:spcAft>
              <a:buFont typeface="Wingdings" panose="05000000000000000000" pitchFamily="2" charset="2"/>
              <a:buChar char="p"/>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导致饥饿进程。由于各种原因，当有多个进程都在等待进入临界区时，在某些极端情况下有可能某个进程永远无法进入临界区，发生饿死现象。</a:t>
            </a:r>
          </a:p>
        </p:txBody>
      </p:sp>
      <p:sp>
        <p:nvSpPr>
          <p:cNvPr id="5" name="文本框 5"/>
          <p:cNvSpPr txBox="1"/>
          <p:nvPr/>
        </p:nvSpPr>
        <p:spPr>
          <a:xfrm>
            <a:off x="250635" y="1149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64974313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E31EB2F1-2C82-46B8-BB75-296980D44B8A}"/>
              </a:ext>
            </a:extLst>
          </p:cNvPr>
          <p:cNvSpPr txBox="1">
            <a:spLocks noChangeArrowheads="1"/>
          </p:cNvSpPr>
          <p:nvPr/>
        </p:nvSpPr>
        <p:spPr bwMode="auto">
          <a:xfrm>
            <a:off x="1219200" y="990600"/>
            <a:ext cx="2427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Times New Roman" panose="02020603050405020304" pitchFamily="18" charset="0"/>
              </a:rPr>
              <a:t>互斥的加锁实现</a:t>
            </a:r>
            <a:endParaRPr lang="en-US" altLang="zh-CN" b="1">
              <a:latin typeface="Times New Roman" panose="02020603050405020304" pitchFamily="18" charset="0"/>
            </a:endParaRPr>
          </a:p>
        </p:txBody>
      </p:sp>
      <p:sp>
        <p:nvSpPr>
          <p:cNvPr id="57347" name="Text Box 3">
            <a:extLst>
              <a:ext uri="{FF2B5EF4-FFF2-40B4-BE49-F238E27FC236}">
                <a16:creationId xmlns:a16="http://schemas.microsoft.com/office/drawing/2014/main" id="{9B912352-C9FC-42F9-9281-4DCAE3609E9D}"/>
              </a:ext>
            </a:extLst>
          </p:cNvPr>
          <p:cNvSpPr txBox="1">
            <a:spLocks noChangeArrowheads="1"/>
          </p:cNvSpPr>
          <p:nvPr/>
        </p:nvSpPr>
        <p:spPr bwMode="auto">
          <a:xfrm>
            <a:off x="1066800" y="1981200"/>
            <a:ext cx="7162800" cy="375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a:latin typeface="Times New Roman" panose="02020603050405020304" pitchFamily="18" charset="0"/>
              </a:rPr>
              <a:t>可把一个访问临界资源的循环进程描述如下：</a:t>
            </a:r>
          </a:p>
          <a:p>
            <a:pPr algn="just" eaLnBrk="1" hangingPunct="1">
              <a:spcBef>
                <a:spcPct val="50000"/>
              </a:spcBef>
            </a:pPr>
            <a:r>
              <a:rPr lang="en-US" altLang="zh-CN">
                <a:latin typeface="Times New Roman" panose="02020603050405020304" pitchFamily="18" charset="0"/>
              </a:rPr>
              <a:t>repeat</a:t>
            </a:r>
          </a:p>
          <a:p>
            <a:pPr algn="just" eaLnBrk="1" hangingPunct="1">
              <a:spcBef>
                <a:spcPct val="50000"/>
              </a:spcBef>
            </a:pPr>
            <a:r>
              <a:rPr lang="en-US" altLang="zh-CN">
                <a:latin typeface="Times New Roman" panose="02020603050405020304" pitchFamily="18" charset="0"/>
              </a:rPr>
              <a:t>               </a:t>
            </a:r>
          </a:p>
          <a:p>
            <a:pPr algn="just" eaLnBrk="1" hangingPunct="1">
              <a:spcBef>
                <a:spcPct val="50000"/>
              </a:spcBef>
            </a:pPr>
            <a:r>
              <a:rPr lang="en-US" altLang="zh-CN">
                <a:latin typeface="Times New Roman" panose="02020603050405020304" pitchFamily="18" charset="0"/>
              </a:rPr>
              <a:t>        critical section;</a:t>
            </a:r>
          </a:p>
          <a:p>
            <a:pPr algn="just" eaLnBrk="1" hangingPunct="1">
              <a:spcBef>
                <a:spcPct val="50000"/>
              </a:spcBef>
            </a:pPr>
            <a:endParaRPr lang="en-US" altLang="zh-CN">
              <a:latin typeface="Times New Roman" panose="02020603050405020304" pitchFamily="18" charset="0"/>
            </a:endParaRPr>
          </a:p>
          <a:p>
            <a:pPr algn="just" eaLnBrk="1" hangingPunct="1">
              <a:spcBef>
                <a:spcPct val="50000"/>
              </a:spcBef>
            </a:pPr>
            <a:r>
              <a:rPr lang="en-US" altLang="zh-CN">
                <a:latin typeface="Times New Roman" panose="02020603050405020304" pitchFamily="18" charset="0"/>
              </a:rPr>
              <a:t>         remainder section;</a:t>
            </a:r>
          </a:p>
          <a:p>
            <a:pPr eaLnBrk="1" hangingPunct="1">
              <a:spcBef>
                <a:spcPct val="50000"/>
              </a:spcBef>
            </a:pPr>
            <a:r>
              <a:rPr lang="en-US" altLang="zh-CN">
                <a:latin typeface="Times New Roman" panose="02020603050405020304" pitchFamily="18" charset="0"/>
              </a:rPr>
              <a:t>until false; </a:t>
            </a:r>
          </a:p>
        </p:txBody>
      </p:sp>
      <p:graphicFrame>
        <p:nvGraphicFramePr>
          <p:cNvPr id="413700" name="Group 4">
            <a:extLst>
              <a:ext uri="{FF2B5EF4-FFF2-40B4-BE49-F238E27FC236}">
                <a16:creationId xmlns:a16="http://schemas.microsoft.com/office/drawing/2014/main" id="{F464BBDE-A941-4176-B007-1C754E76427C}"/>
              </a:ext>
            </a:extLst>
          </p:cNvPr>
          <p:cNvGraphicFramePr>
            <a:graphicFrameLocks noGrp="1"/>
          </p:cNvGraphicFramePr>
          <p:nvPr/>
        </p:nvGraphicFramePr>
        <p:xfrm>
          <a:off x="2133600" y="3124200"/>
          <a:ext cx="1828800" cy="518048"/>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800" b="0" i="0" u="none" strike="noStrike" cap="none" normalizeH="0" baseline="0">
                        <a:ln>
                          <a:noFill/>
                        </a:ln>
                        <a:solidFill>
                          <a:schemeClr val="tx1"/>
                        </a:solidFill>
                        <a:effectLst/>
                        <a:latin typeface="Tahoma" pitchFamily="34"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7354" name="Rectangle 10">
            <a:extLst>
              <a:ext uri="{FF2B5EF4-FFF2-40B4-BE49-F238E27FC236}">
                <a16:creationId xmlns:a16="http://schemas.microsoft.com/office/drawing/2014/main" id="{208BAB15-187B-4FD1-853E-F7B7F0B15C69}"/>
              </a:ext>
            </a:extLst>
          </p:cNvPr>
          <p:cNvSpPr>
            <a:spLocks noChangeArrowheads="1"/>
          </p:cNvSpPr>
          <p:nvPr/>
        </p:nvSpPr>
        <p:spPr bwMode="auto">
          <a:xfrm>
            <a:off x="2133600" y="31289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加锁</a:t>
            </a:r>
            <a:endParaRPr lang="en-US" altLang="zh-CN">
              <a:latin typeface="Times New Roman" panose="02020603050405020304" pitchFamily="18" charset="0"/>
            </a:endParaRPr>
          </a:p>
        </p:txBody>
      </p:sp>
      <p:graphicFrame>
        <p:nvGraphicFramePr>
          <p:cNvPr id="413707" name="Group 11">
            <a:extLst>
              <a:ext uri="{FF2B5EF4-FFF2-40B4-BE49-F238E27FC236}">
                <a16:creationId xmlns:a16="http://schemas.microsoft.com/office/drawing/2014/main" id="{5D59A219-F1B9-4E1B-B6F9-7F4EC7F5BF38}"/>
              </a:ext>
            </a:extLst>
          </p:cNvPr>
          <p:cNvGraphicFramePr>
            <a:graphicFrameLocks noGrp="1"/>
          </p:cNvGraphicFramePr>
          <p:nvPr/>
        </p:nvGraphicFramePr>
        <p:xfrm>
          <a:off x="2057400" y="4267200"/>
          <a:ext cx="1828800" cy="518048"/>
        </p:xfrm>
        <a:graphic>
          <a:graphicData uri="http://schemas.openxmlformats.org/drawingml/2006/table">
            <a:tbl>
              <a:tblPr/>
              <a:tblGrid>
                <a:gridCol w="1828800">
                  <a:extLst>
                    <a:ext uri="{9D8B030D-6E8A-4147-A177-3AD203B41FA5}">
                      <a16:colId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解锁</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2">
            <a:extLst>
              <a:ext uri="{FF2B5EF4-FFF2-40B4-BE49-F238E27FC236}">
                <a16:creationId xmlns:a16="http://schemas.microsoft.com/office/drawing/2014/main" id="{E0BC7394-783E-434E-99F4-2A96B705E216}"/>
              </a:ext>
            </a:extLst>
          </p:cNvPr>
          <p:cNvSpPr>
            <a:spLocks noGrp="1"/>
          </p:cNvSpPr>
          <p:nvPr>
            <p:ph type="title"/>
          </p:nvPr>
        </p:nvSpPr>
        <p:spPr/>
        <p:txBody>
          <a:bodyPr/>
          <a:lstStyle/>
          <a:p>
            <a:pPr eaLnBrk="1" hangingPunct="1"/>
            <a:endParaRPr lang="zh-CN" altLang="en-US"/>
          </a:p>
        </p:txBody>
      </p:sp>
      <p:sp>
        <p:nvSpPr>
          <p:cNvPr id="58371" name="文本占位符 3" descr="Rectangle: Click to edit Master text styles&#10;Second level&#10;Third level&#10;Fourth level&#10;Fifth level">
            <a:extLst>
              <a:ext uri="{FF2B5EF4-FFF2-40B4-BE49-F238E27FC236}">
                <a16:creationId xmlns:a16="http://schemas.microsoft.com/office/drawing/2014/main" id="{F77E78F1-7636-4FC4-B13D-D96612BF0CB5}"/>
              </a:ext>
            </a:extLst>
          </p:cNvPr>
          <p:cNvSpPr>
            <a:spLocks noGrp="1"/>
          </p:cNvSpPr>
          <p:nvPr>
            <p:ph type="body" idx="1"/>
          </p:nvPr>
        </p:nvSpPr>
        <p:spPr/>
        <p:txBody>
          <a:bodyPr/>
          <a:lstStyle/>
          <a:p>
            <a:pPr eaLnBrk="1" hangingPunct="1"/>
            <a:r>
              <a:rPr lang="zh-CN" altLang="en-US"/>
              <a:t>加锁</a:t>
            </a:r>
          </a:p>
        </p:txBody>
      </p:sp>
      <p:sp>
        <p:nvSpPr>
          <p:cNvPr id="58372" name="内容占位符 4" descr="Rectangle: Click to edit Master text styles&#10;Second level&#10;Third level&#10;Fourth level&#10;Fifth level">
            <a:extLst>
              <a:ext uri="{FF2B5EF4-FFF2-40B4-BE49-F238E27FC236}">
                <a16:creationId xmlns:a16="http://schemas.microsoft.com/office/drawing/2014/main" id="{13836E05-1C1B-45F9-BD53-546C210BD8EC}"/>
              </a:ext>
            </a:extLst>
          </p:cNvPr>
          <p:cNvSpPr>
            <a:spLocks noGrp="1"/>
          </p:cNvSpPr>
          <p:nvPr>
            <p:ph sz="half" idx="2"/>
          </p:nvPr>
        </p:nvSpPr>
        <p:spPr/>
        <p:txBody>
          <a:bodyPr/>
          <a:lstStyle/>
          <a:p>
            <a:pPr lvl="3" eaLnBrk="1" hangingPunct="1">
              <a:spcBef>
                <a:spcPct val="10000"/>
              </a:spcBef>
              <a:buFontTx/>
              <a:buNone/>
            </a:pPr>
            <a:r>
              <a:rPr lang="en-US" altLang="zh-CN" sz="2000" b="1">
                <a:solidFill>
                  <a:srgbClr val="CC3300"/>
                </a:solidFill>
                <a:latin typeface="楷体_GB2312" pitchFamily="49" charset="-122"/>
                <a:ea typeface="楷体_GB2312" pitchFamily="49" charset="-122"/>
              </a:rPr>
              <a:t>function lock  (s)</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                           </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   repeat  </a:t>
            </a: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If  s=0  then  s=1</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eaLnBrk="1" hangingPunct="1"/>
            <a:endParaRPr lang="zh-CN" altLang="en-US"/>
          </a:p>
        </p:txBody>
      </p:sp>
      <p:sp>
        <p:nvSpPr>
          <p:cNvPr id="58373" name="文本占位符 5" descr="Rectangle: Click to edit Master text styles&#10;Second level&#10;Third level&#10;Fourth level&#10;Fifth level">
            <a:extLst>
              <a:ext uri="{FF2B5EF4-FFF2-40B4-BE49-F238E27FC236}">
                <a16:creationId xmlns:a16="http://schemas.microsoft.com/office/drawing/2014/main" id="{F89439D5-1103-45AF-93CB-4BF4EAF187F1}"/>
              </a:ext>
            </a:extLst>
          </p:cNvPr>
          <p:cNvSpPr>
            <a:spLocks noGrp="1"/>
          </p:cNvSpPr>
          <p:nvPr>
            <p:ph type="body" sz="quarter" idx="3"/>
          </p:nvPr>
        </p:nvSpPr>
        <p:spPr/>
        <p:txBody>
          <a:bodyPr/>
          <a:lstStyle/>
          <a:p>
            <a:pPr eaLnBrk="1" hangingPunct="1"/>
            <a:r>
              <a:rPr lang="zh-CN" altLang="en-US"/>
              <a:t>解锁</a:t>
            </a:r>
          </a:p>
        </p:txBody>
      </p:sp>
      <p:sp>
        <p:nvSpPr>
          <p:cNvPr id="58374" name="内容占位符 6" descr="Rectangle: Click to edit Master text styles&#10;Second level&#10;Third level&#10;Fourth level&#10;Fifth level">
            <a:extLst>
              <a:ext uri="{FF2B5EF4-FFF2-40B4-BE49-F238E27FC236}">
                <a16:creationId xmlns:a16="http://schemas.microsoft.com/office/drawing/2014/main" id="{50ED1DF2-BCF8-442F-BBE7-303DB83B7437}"/>
              </a:ext>
            </a:extLst>
          </p:cNvPr>
          <p:cNvSpPr>
            <a:spLocks noGrp="1"/>
          </p:cNvSpPr>
          <p:nvPr>
            <p:ph sz="quarter" idx="4"/>
          </p:nvPr>
        </p:nvSpPr>
        <p:spPr/>
        <p:txBody>
          <a:bodyPr/>
          <a:lstStyle/>
          <a:p>
            <a:pPr lvl="3" eaLnBrk="1" hangingPunct="1">
              <a:spcBef>
                <a:spcPct val="10000"/>
              </a:spcBef>
              <a:buFontTx/>
              <a:buNone/>
            </a:pPr>
            <a:r>
              <a:rPr lang="en-US" altLang="zh-CN" sz="2000" b="1">
                <a:solidFill>
                  <a:srgbClr val="CC3300"/>
                </a:solidFill>
                <a:latin typeface="楷体_GB2312" pitchFamily="49" charset="-122"/>
                <a:ea typeface="楷体_GB2312" pitchFamily="49" charset="-122"/>
              </a:rPr>
              <a:t>function unlock  (s) </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s=0</a:t>
            </a: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endParaRPr lang="en-US" altLang="zh-CN" sz="2000" b="1">
              <a:solidFill>
                <a:srgbClr val="CC3300"/>
              </a:solidFill>
              <a:latin typeface="楷体_GB2312" pitchFamily="49" charset="-122"/>
              <a:ea typeface="楷体_GB2312" pitchFamily="49" charset="-122"/>
            </a:endParaRPr>
          </a:p>
          <a:p>
            <a:pPr lvl="4" eaLnBrk="1" hangingPunct="1">
              <a:spcBef>
                <a:spcPct val="10000"/>
              </a:spcBef>
              <a:buFontTx/>
              <a:buNone/>
            </a:pPr>
            <a:r>
              <a:rPr lang="en-US" altLang="zh-CN" sz="2000" b="1">
                <a:solidFill>
                  <a:srgbClr val="CC3300"/>
                </a:solidFill>
                <a:latin typeface="楷体_GB2312" pitchFamily="49" charset="-122"/>
                <a:ea typeface="楷体_GB2312" pitchFamily="49" charset="-122"/>
              </a:rPr>
              <a:t>}</a:t>
            </a:r>
          </a:p>
          <a:p>
            <a:pPr eaLnBrk="1" hangingPunct="1"/>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descr="Rectangle: Click to edit Master text styles&#10;Second level&#10;Third level&#10;Fourth level&#10;Fifth level">
            <a:extLst>
              <a:ext uri="{FF2B5EF4-FFF2-40B4-BE49-F238E27FC236}">
                <a16:creationId xmlns:a16="http://schemas.microsoft.com/office/drawing/2014/main" id="{172D989D-FBF0-4461-87E6-DE97FD295D26}"/>
              </a:ext>
            </a:extLst>
          </p:cNvPr>
          <p:cNvSpPr>
            <a:spLocks noGrp="1" noChangeArrowheads="1"/>
          </p:cNvSpPr>
          <p:nvPr>
            <p:ph type="body" idx="1"/>
          </p:nvPr>
        </p:nvSpPr>
        <p:spPr/>
        <p:txBody>
          <a:bodyPr/>
          <a:lstStyle/>
          <a:p>
            <a:pPr eaLnBrk="1" hangingPunct="1"/>
            <a:r>
              <a:rPr lang="zh-CN" altLang="en-US" dirty="0"/>
              <a:t>1965年，由荷兰学者</a:t>
            </a:r>
            <a:r>
              <a:rPr lang="en-US" altLang="zh-CN" dirty="0">
                <a:solidFill>
                  <a:srgbClr val="006600"/>
                </a:solidFill>
              </a:rPr>
              <a:t>Dijkstra</a:t>
            </a:r>
            <a:r>
              <a:rPr lang="zh-CN" altLang="en-US" dirty="0"/>
              <a:t>提出</a:t>
            </a:r>
          </a:p>
          <a:p>
            <a:pPr eaLnBrk="1" hangingPunct="1"/>
            <a:endParaRPr lang="zh-CN" altLang="en-US" dirty="0"/>
          </a:p>
          <a:p>
            <a:pPr eaLnBrk="1" hangingPunct="1"/>
            <a:r>
              <a:rPr lang="zh-CN" altLang="en-US" dirty="0"/>
              <a:t>最初提出的是二元信号量</a:t>
            </a:r>
          </a:p>
          <a:p>
            <a:pPr eaLnBrk="1" hangingPunct="1">
              <a:buFont typeface="Wingdings" panose="05000000000000000000" pitchFamily="2" charset="2"/>
              <a:buNone/>
            </a:pPr>
            <a:r>
              <a:rPr lang="zh-CN" altLang="en-US" dirty="0"/>
              <a:t>    推广到一般信号量（多值）</a:t>
            </a:r>
          </a:p>
          <a:p>
            <a:pPr eaLnBrk="1" hangingPunct="1"/>
            <a:endParaRPr lang="zh-CN" altLang="en-US" dirty="0"/>
          </a:p>
          <a:p>
            <a:pPr eaLnBrk="1" hangingPunct="1"/>
            <a:r>
              <a:rPr lang="zh-CN" altLang="en-US" dirty="0"/>
              <a:t>两个标准的原子操作</a:t>
            </a:r>
            <a:r>
              <a:rPr lang="en-US" altLang="zh-CN" dirty="0"/>
              <a:t>wait(S)</a:t>
            </a:r>
            <a:r>
              <a:rPr lang="zh-CN" altLang="en-US" dirty="0"/>
              <a:t>和</a:t>
            </a:r>
            <a:r>
              <a:rPr lang="en-US" altLang="zh-CN" dirty="0"/>
              <a:t>signal(S)</a:t>
            </a:r>
            <a:r>
              <a:rPr lang="zh-CN" altLang="en-US" dirty="0"/>
              <a:t>来访问。这两个操作被分别称为</a:t>
            </a:r>
            <a:r>
              <a:rPr lang="en-US" altLang="zh-CN" dirty="0"/>
              <a:t>wait</a:t>
            </a:r>
            <a:r>
              <a:rPr lang="zh-CN" altLang="en-US" dirty="0"/>
              <a:t>、</a:t>
            </a:r>
            <a:r>
              <a:rPr lang="en-US" altLang="zh-CN" dirty="0"/>
              <a:t>signal</a:t>
            </a:r>
            <a:r>
              <a:rPr lang="zh-CN" altLang="en-US" dirty="0"/>
              <a:t>操作。</a:t>
            </a:r>
          </a:p>
        </p:txBody>
      </p:sp>
      <p:sp>
        <p:nvSpPr>
          <p:cNvPr id="59395" name="Rectangle 1027">
            <a:extLst>
              <a:ext uri="{FF2B5EF4-FFF2-40B4-BE49-F238E27FC236}">
                <a16:creationId xmlns:a16="http://schemas.microsoft.com/office/drawing/2014/main" id="{77472259-86AF-46A4-9A1F-6266B51C3AA6}"/>
              </a:ext>
            </a:extLst>
          </p:cNvPr>
          <p:cNvSpPr>
            <a:spLocks noGrp="1" noChangeArrowheads="1"/>
          </p:cNvSpPr>
          <p:nvPr>
            <p:ph type="title"/>
          </p:nvPr>
        </p:nvSpPr>
        <p:spPr>
          <a:xfrm>
            <a:off x="635000" y="481013"/>
            <a:ext cx="7016750" cy="803275"/>
          </a:xfrm>
          <a:noFill/>
        </p:spPr>
        <p:txBody>
          <a:bodyPr/>
          <a:lstStyle/>
          <a:p>
            <a:r>
              <a:rPr lang="zh-CN" altLang="en-US" dirty="0"/>
              <a:t>信号量及</a:t>
            </a:r>
            <a:r>
              <a:rPr lang="en-US" altLang="zh-CN" dirty="0" err="1"/>
              <a:t>wait、signal</a:t>
            </a:r>
            <a:r>
              <a:rPr lang="zh-CN" altLang="en-US" dirty="0"/>
              <a:t>操作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1D37386-B120-4036-BC9F-86CCFA6A03A7}"/>
              </a:ext>
            </a:extLst>
          </p:cNvPr>
          <p:cNvSpPr>
            <a:spLocks noGrp="1" noChangeArrowheads="1"/>
          </p:cNvSpPr>
          <p:nvPr>
            <p:ph type="title"/>
          </p:nvPr>
        </p:nvSpPr>
        <p:spPr/>
        <p:txBody>
          <a:bodyPr/>
          <a:lstStyle/>
          <a:p>
            <a:pPr eaLnBrk="1" hangingPunct="1"/>
            <a:r>
              <a:rPr lang="zh-CN" altLang="en-US"/>
              <a:t>信号量</a:t>
            </a:r>
          </a:p>
        </p:txBody>
      </p:sp>
      <p:sp>
        <p:nvSpPr>
          <p:cNvPr id="60419" name="Rectangle 3" descr="Rectangle: Click to edit Master text styles&#10;Second level&#10;Third level&#10;Fourth level&#10;Fifth level">
            <a:extLst>
              <a:ext uri="{FF2B5EF4-FFF2-40B4-BE49-F238E27FC236}">
                <a16:creationId xmlns:a16="http://schemas.microsoft.com/office/drawing/2014/main" id="{6E36A2CD-A19E-4F42-A30A-ED48B6DC182D}"/>
              </a:ext>
            </a:extLst>
          </p:cNvPr>
          <p:cNvSpPr>
            <a:spLocks noGrp="1" noChangeArrowheads="1"/>
          </p:cNvSpPr>
          <p:nvPr>
            <p:ph type="body" idx="1"/>
          </p:nvPr>
        </p:nvSpPr>
        <p:spPr/>
        <p:txBody>
          <a:bodyPr/>
          <a:lstStyle/>
          <a:p>
            <a:pPr eaLnBrk="1" hangingPunct="1"/>
            <a:r>
              <a:rPr lang="zh-CN" altLang="en-US"/>
              <a:t>整型信号量</a:t>
            </a:r>
            <a:endParaRPr lang="en-US" altLang="zh-CN"/>
          </a:p>
          <a:p>
            <a:pPr lvl="1" eaLnBrk="1" hangingPunct="1"/>
            <a:r>
              <a:rPr lang="zh-CN" altLang="en-US" b="1">
                <a:solidFill>
                  <a:srgbClr val="CC3300"/>
                </a:solidFill>
                <a:latin typeface="楷体_GB2312" pitchFamily="49" charset="-122"/>
                <a:ea typeface="楷体_GB2312" pitchFamily="49" charset="-122"/>
              </a:rPr>
              <a:t>交通系统中的信号灯</a:t>
            </a:r>
            <a:r>
              <a:rPr lang="zh-CN" altLang="en-US" b="1">
                <a:solidFill>
                  <a:srgbClr val="CC3300"/>
                </a:solidFill>
                <a:ea typeface="楷体_GB2312" pitchFamily="49" charset="-122"/>
              </a:rPr>
              <a:t>——</a:t>
            </a:r>
            <a:r>
              <a:rPr lang="zh-CN" altLang="en-US" b="1">
                <a:solidFill>
                  <a:srgbClr val="CC3300"/>
                </a:solidFill>
                <a:latin typeface="楷体_GB2312" pitchFamily="49" charset="-122"/>
                <a:ea typeface="楷体_GB2312" pitchFamily="49" charset="-122"/>
              </a:rPr>
              <a:t>它表示当前道路是否可以通行</a:t>
            </a:r>
          </a:p>
          <a:p>
            <a:pPr lvl="1" eaLnBrk="1" hangingPunct="1"/>
            <a:r>
              <a:rPr lang="zh-CN" altLang="en-US" b="1">
                <a:solidFill>
                  <a:srgbClr val="CC3300"/>
                </a:solidFill>
                <a:latin typeface="楷体_GB2312" pitchFamily="49" charset="-122"/>
                <a:ea typeface="楷体_GB2312" pitchFamily="49" charset="-122"/>
              </a:rPr>
              <a:t>信号量值</a:t>
            </a:r>
            <a:r>
              <a:rPr lang="zh-CN" altLang="en-US" b="1">
                <a:solidFill>
                  <a:srgbClr val="CC3300"/>
                </a:solidFill>
                <a:ea typeface="楷体_GB2312" pitchFamily="49" charset="-122"/>
              </a:rPr>
              <a:t>——</a:t>
            </a:r>
            <a:r>
              <a:rPr lang="zh-CN" altLang="en-US" b="1">
                <a:solidFill>
                  <a:srgbClr val="CC3300"/>
                </a:solidFill>
                <a:latin typeface="楷体_GB2312" pitchFamily="49" charset="-122"/>
                <a:ea typeface="楷体_GB2312" pitchFamily="49" charset="-122"/>
              </a:rPr>
              <a:t>某种资源可以使用的状况</a:t>
            </a:r>
          </a:p>
          <a:p>
            <a:pPr eaLnBrk="1" hangingPunct="1"/>
            <a:r>
              <a:rPr lang="zh-CN" altLang="en-US"/>
              <a:t>记录型信号量</a:t>
            </a:r>
          </a:p>
          <a:p>
            <a:pPr eaLnBrk="1" hangingPunct="1"/>
            <a:r>
              <a:rPr lang="en-US" altLang="zh-CN"/>
              <a:t>AND</a:t>
            </a:r>
            <a:r>
              <a:rPr lang="zh-CN" altLang="en-US"/>
              <a:t>信号量（多类信号量）</a:t>
            </a:r>
          </a:p>
          <a:p>
            <a:pPr eaLnBrk="1" hangingPunct="1"/>
            <a:r>
              <a:rPr lang="zh-CN" altLang="en-US"/>
              <a:t>信号量集（多个信号量：某类有多个需求）</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B6506E33-1C32-4CCF-A689-A1A1EF8A9E20}"/>
              </a:ext>
            </a:extLst>
          </p:cNvPr>
          <p:cNvSpPr>
            <a:spLocks noGrp="1" noChangeArrowheads="1"/>
          </p:cNvSpPr>
          <p:nvPr>
            <p:ph type="title"/>
          </p:nvPr>
        </p:nvSpPr>
        <p:spPr>
          <a:xfrm>
            <a:off x="635000" y="481013"/>
            <a:ext cx="6692900" cy="638175"/>
          </a:xfrm>
        </p:spPr>
        <p:txBody>
          <a:bodyPr>
            <a:normAutofit fontScale="90000"/>
          </a:bodyPr>
          <a:lstStyle/>
          <a:p>
            <a:pPr eaLnBrk="1" hangingPunct="1"/>
            <a:r>
              <a:rPr lang="zh-CN" altLang="en-US">
                <a:latin typeface="楷体_GB2312" pitchFamily="49" charset="-122"/>
              </a:rPr>
              <a:t>信号量：</a:t>
            </a:r>
            <a:r>
              <a:rPr lang="en-US" altLang="zh-CN">
                <a:latin typeface="楷体_GB2312" pitchFamily="49" charset="-122"/>
              </a:rPr>
              <a:t>semaphore</a:t>
            </a:r>
          </a:p>
        </p:txBody>
      </p:sp>
      <p:sp>
        <p:nvSpPr>
          <p:cNvPr id="61443" name="Rectangle 3" descr="Rectangle: Click to edit Master text styles&#10;Second level&#10;Third level&#10;Fourth level&#10;Fifth level">
            <a:extLst>
              <a:ext uri="{FF2B5EF4-FFF2-40B4-BE49-F238E27FC236}">
                <a16:creationId xmlns:a16="http://schemas.microsoft.com/office/drawing/2014/main" id="{72D7B9F6-A854-4DF5-985A-B2C768D30489}"/>
              </a:ext>
            </a:extLst>
          </p:cNvPr>
          <p:cNvSpPr>
            <a:spLocks noGrp="1" noChangeArrowheads="1"/>
          </p:cNvSpPr>
          <p:nvPr>
            <p:ph type="body" idx="1"/>
          </p:nvPr>
        </p:nvSpPr>
        <p:spPr>
          <a:xfrm>
            <a:off x="1071563" y="1966913"/>
            <a:ext cx="7192962" cy="4040187"/>
          </a:xfrm>
        </p:spPr>
        <p:txBody>
          <a:bodyPr>
            <a:normAutofit fontScale="92500" lnSpcReduction="20000"/>
          </a:bodyPr>
          <a:lstStyle/>
          <a:p>
            <a:pPr eaLnBrk="1" hangingPunct="1">
              <a:lnSpc>
                <a:spcPct val="90000"/>
              </a:lnSpc>
              <a:buFont typeface="Wingdings" panose="05000000000000000000" pitchFamily="2" charset="2"/>
              <a:buNone/>
            </a:pPr>
            <a:r>
              <a:rPr lang="zh-CN" altLang="en-US" sz="2800" b="1">
                <a:latin typeface="宋体" panose="02010600030101010101" pitchFamily="2" charset="-122"/>
              </a:rPr>
              <a:t>是一个数据结构</a:t>
            </a:r>
          </a:p>
          <a:p>
            <a:pPr eaLnBrk="1" hangingPunct="1">
              <a:lnSpc>
                <a:spcPct val="90000"/>
              </a:lnSpc>
              <a:buFont typeface="Wingdings" panose="05000000000000000000" pitchFamily="2" charset="2"/>
              <a:buNone/>
            </a:pPr>
            <a:r>
              <a:rPr lang="zh-CN" altLang="en-US" sz="2800" b="1">
                <a:latin typeface="宋体" panose="02010600030101010101" pitchFamily="2" charset="-122"/>
              </a:rPr>
              <a:t>定义如下： </a:t>
            </a:r>
          </a:p>
          <a:p>
            <a:pPr eaLnBrk="1" hangingPunct="1">
              <a:lnSpc>
                <a:spcPct val="80000"/>
              </a:lnSpc>
              <a:buFont typeface="Wingdings" panose="05000000000000000000" pitchFamily="2" charset="2"/>
              <a:buNone/>
            </a:pPr>
            <a:r>
              <a:rPr lang="zh-CN" altLang="en-US" sz="2800" b="1">
                <a:latin typeface="宋体" panose="02010600030101010101" pitchFamily="2" charset="-122"/>
              </a:rPr>
              <a:t> </a:t>
            </a:r>
            <a:r>
              <a:rPr lang="en-US" altLang="zh-CN" sz="2800">
                <a:latin typeface="宋体" panose="02010600030101010101" pitchFamily="2" charset="-122"/>
              </a:rPr>
              <a:t>struct semaphore </a:t>
            </a:r>
          </a:p>
          <a:p>
            <a:pPr eaLnBrk="1" hangingPunct="1">
              <a:lnSpc>
                <a:spcPct val="80000"/>
              </a:lnSpc>
              <a:buFont typeface="Wingdings" panose="05000000000000000000" pitchFamily="2" charset="2"/>
              <a:buNone/>
            </a:pPr>
            <a:r>
              <a:rPr lang="en-US" altLang="zh-CN" sz="2800">
                <a:latin typeface="宋体" panose="02010600030101010101" pitchFamily="2" charset="-122"/>
              </a:rPr>
              <a:t> {</a:t>
            </a:r>
          </a:p>
          <a:p>
            <a:pPr eaLnBrk="1" hangingPunct="1">
              <a:lnSpc>
                <a:spcPct val="80000"/>
              </a:lnSpc>
              <a:buFont typeface="Wingdings" panose="05000000000000000000" pitchFamily="2" charset="2"/>
              <a:buNone/>
            </a:pPr>
            <a:r>
              <a:rPr lang="en-US" altLang="zh-CN" sz="2800">
                <a:latin typeface="宋体" panose="02010600030101010101" pitchFamily="2" charset="-122"/>
              </a:rPr>
              <a:t>	  int value;</a:t>
            </a:r>
          </a:p>
          <a:p>
            <a:pPr eaLnBrk="1" hangingPunct="1">
              <a:lnSpc>
                <a:spcPct val="80000"/>
              </a:lnSpc>
              <a:buFont typeface="Wingdings" panose="05000000000000000000" pitchFamily="2" charset="2"/>
              <a:buNone/>
            </a:pPr>
            <a:r>
              <a:rPr lang="en-US" altLang="zh-CN" sz="2800">
                <a:latin typeface="宋体" panose="02010600030101010101" pitchFamily="2" charset="-122"/>
              </a:rPr>
              <a:t>	  pointer_PCB queue;</a:t>
            </a:r>
          </a:p>
          <a:p>
            <a:pPr eaLnBrk="1" hangingPunct="1">
              <a:lnSpc>
                <a:spcPct val="80000"/>
              </a:lnSpc>
              <a:buFont typeface="Wingdings" panose="05000000000000000000" pitchFamily="2" charset="2"/>
              <a:buNone/>
            </a:pPr>
            <a:r>
              <a:rPr lang="en-US" altLang="zh-CN" sz="2800">
                <a:latin typeface="宋体" panose="02010600030101010101" pitchFamily="2" charset="-122"/>
              </a:rPr>
              <a:t>  }</a:t>
            </a:r>
          </a:p>
          <a:p>
            <a:pPr eaLnBrk="1" hangingPunct="1">
              <a:lnSpc>
                <a:spcPct val="80000"/>
              </a:lnSpc>
              <a:buFont typeface="Wingdings" panose="05000000000000000000" pitchFamily="2" charset="2"/>
              <a:buNone/>
            </a:pPr>
            <a:endParaRPr lang="en-US" altLang="zh-CN" sz="2800" b="1">
              <a:latin typeface="宋体" panose="02010600030101010101" pitchFamily="2" charset="-122"/>
            </a:endParaRPr>
          </a:p>
          <a:p>
            <a:pPr eaLnBrk="1" hangingPunct="1">
              <a:lnSpc>
                <a:spcPct val="80000"/>
              </a:lnSpc>
              <a:buFont typeface="Wingdings" panose="05000000000000000000" pitchFamily="2" charset="2"/>
              <a:buNone/>
            </a:pPr>
            <a:r>
              <a:rPr lang="zh-CN" altLang="en-US" sz="2800" b="1">
                <a:latin typeface="宋体" panose="02010600030101010101" pitchFamily="2" charset="-122"/>
              </a:rPr>
              <a:t>信号量说明：</a:t>
            </a:r>
          </a:p>
          <a:p>
            <a:pPr eaLnBrk="1" hangingPunct="1">
              <a:lnSpc>
                <a:spcPct val="80000"/>
              </a:lnSpc>
              <a:buFont typeface="Wingdings" panose="05000000000000000000" pitchFamily="2" charset="2"/>
              <a:buNone/>
            </a:pPr>
            <a:r>
              <a:rPr lang="zh-CN" altLang="en-US" sz="2800" b="1">
                <a:latin typeface="宋体" panose="02010600030101010101" pitchFamily="2" charset="-122"/>
              </a:rPr>
              <a:t>  </a:t>
            </a:r>
            <a:r>
              <a:rPr lang="en-US" altLang="zh-CN" sz="2800">
                <a:latin typeface="宋体" panose="02010600030101010101" pitchFamily="2" charset="-122"/>
              </a:rPr>
              <a:t>semaphore s</a:t>
            </a:r>
            <a:r>
              <a:rPr lang="en-US" altLang="zh-CN" sz="2800">
                <a:solidFill>
                  <a:schemeClr val="bg2"/>
                </a:solidFill>
                <a:latin typeface="宋体" panose="02010600030101010101" pitchFamily="2"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596189" y="972669"/>
            <a:ext cx="2339102" cy="524311"/>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533305" y="1520757"/>
            <a:ext cx="7010495" cy="2585323"/>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两个或多个进程可以通过简单的信号进行合作，一个进程可以被迫在某一位置停止，直到他接收到一个特定的信号</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信号量的定义：</a:t>
            </a:r>
          </a:p>
          <a:p>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semaphore{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int</a:t>
            </a:r>
            <a:r>
              <a:rPr lang="en-US" altLang="zh-CN" b="1" dirty="0">
                <a:solidFill>
                  <a:srgbClr val="002C6C"/>
                </a:solidFill>
                <a:latin typeface="华文楷体" panose="02010600040101010101" pitchFamily="2" charset="-122"/>
                <a:ea typeface="华文楷体" panose="02010600040101010101" pitchFamily="2" charset="-122"/>
              </a:rPr>
              <a:t> value;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   </a:t>
            </a:r>
            <a:r>
              <a:rPr lang="en-US" altLang="zh-CN" b="1" dirty="0" err="1">
                <a:solidFill>
                  <a:srgbClr val="002C6C"/>
                </a:solidFill>
                <a:latin typeface="华文楷体" panose="02010600040101010101" pitchFamily="2" charset="-122"/>
                <a:ea typeface="华文楷体" panose="02010600040101010101" pitchFamily="2" charset="-122"/>
              </a:rPr>
              <a:t>struct</a:t>
            </a:r>
            <a:r>
              <a:rPr lang="en-US" altLang="zh-CN" b="1" dirty="0">
                <a:solidFill>
                  <a:srgbClr val="002C6C"/>
                </a:solidFill>
                <a:latin typeface="华文楷体" panose="02010600040101010101" pitchFamily="2" charset="-122"/>
                <a:ea typeface="华文楷体" panose="02010600040101010101" pitchFamily="2" charset="-122"/>
              </a:rPr>
              <a:t> QUEUETYPE  *queue;</a:t>
            </a:r>
            <a:endParaRPr lang="zh-CN"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a:t>
            </a:r>
            <a:endParaRPr lang="zh-CN" altLang="zh-CN" b="1" dirty="0">
              <a:solidFill>
                <a:srgbClr val="002C6C"/>
              </a:solidFill>
              <a:latin typeface="华文楷体" panose="02010600040101010101" pitchFamily="2" charset="-122"/>
              <a:ea typeface="华文楷体" panose="02010600040101010101" pitchFamily="2" charset="-122"/>
            </a:endParaRPr>
          </a:p>
          <a:p>
            <a:endParaRPr lang="zh-CN" altLang="en-US" b="1" dirty="0">
              <a:latin typeface="华文楷体" panose="02010600040101010101" pitchFamily="2" charset="-122"/>
              <a:ea typeface="华文楷体" panose="02010600040101010101" pitchFamily="2" charset="-122"/>
            </a:endParaRPr>
          </a:p>
        </p:txBody>
      </p:sp>
      <p:sp>
        <p:nvSpPr>
          <p:cNvPr id="3" name="矩形 2"/>
          <p:cNvSpPr/>
          <p:nvPr/>
        </p:nvSpPr>
        <p:spPr>
          <a:xfrm>
            <a:off x="659939" y="3984629"/>
            <a:ext cx="3662177" cy="2483629"/>
          </a:xfrm>
          <a:prstGeom prst="rect">
            <a:avLst/>
          </a:prstGeom>
          <a:solidFill>
            <a:schemeClr val="accent1">
              <a:lumMod val="20000"/>
              <a:lumOff val="80000"/>
            </a:schemeClr>
          </a:soli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void  wait(semaphore s)</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1;</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&lt;0)</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block(</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将进程</a:t>
            </a:r>
            <a:r>
              <a:rPr lang="zh-CN" altLang="en-US"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阻</a:t>
            </a:r>
            <a:r>
              <a:rPr lang="zh-CN"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塞，并将其投入等待队列</a:t>
            </a:r>
            <a:r>
              <a:rPr lang="en-US" altLang="zh-CN" b="1" kern="100" dirty="0" err="1">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矩形 4"/>
          <p:cNvSpPr/>
          <p:nvPr/>
        </p:nvSpPr>
        <p:spPr>
          <a:xfrm>
            <a:off x="4662037" y="2536419"/>
            <a:ext cx="3792071" cy="31393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C00000"/>
            </a:solidFill>
          </a:ln>
        </p:spPr>
        <p:txBody>
          <a:bodyPr wrap="square">
            <a:spAutoFit/>
          </a:bodyPr>
          <a:lstStyle/>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signal(semaphore s)</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+ 1;</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s.value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&lt;=0)</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wakeup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indent="2000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唤醒被阻塞进程，将其从等待队列</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s.queue</a:t>
            </a:r>
            <a:r>
              <a:rPr lang="zh-CN"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中取出，投入就绪队列</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7" name="文本框 5"/>
          <p:cNvSpPr txBox="1"/>
          <p:nvPr/>
        </p:nvSpPr>
        <p:spPr>
          <a:xfrm>
            <a:off x="434824" y="113953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9922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F708E881-7D2C-4A60-B10C-41ED7A748F78}"/>
              </a:ext>
            </a:extLst>
          </p:cNvPr>
          <p:cNvSpPr>
            <a:spLocks noGrp="1"/>
          </p:cNvSpPr>
          <p:nvPr>
            <p:ph type="title"/>
          </p:nvPr>
        </p:nvSpPr>
        <p:spPr/>
        <p:txBody>
          <a:bodyPr/>
          <a:lstStyle/>
          <a:p>
            <a:pPr eaLnBrk="1" hangingPunct="1"/>
            <a:endParaRPr lang="zh-CN" altLang="en-US"/>
          </a:p>
        </p:txBody>
      </p:sp>
      <p:grpSp>
        <p:nvGrpSpPr>
          <p:cNvPr id="63491" name="Group 3">
            <a:extLst>
              <a:ext uri="{FF2B5EF4-FFF2-40B4-BE49-F238E27FC236}">
                <a16:creationId xmlns:a16="http://schemas.microsoft.com/office/drawing/2014/main" id="{5F7779ED-8F6F-4AFB-8478-1D483380CC54}"/>
              </a:ext>
            </a:extLst>
          </p:cNvPr>
          <p:cNvGrpSpPr>
            <a:grpSpLocks noGrp="1"/>
          </p:cNvGrpSpPr>
          <p:nvPr/>
        </p:nvGrpSpPr>
        <p:grpSpPr bwMode="auto">
          <a:xfrm>
            <a:off x="838200" y="1905000"/>
            <a:ext cx="7772400" cy="4114800"/>
            <a:chOff x="1546" y="1200"/>
            <a:chExt cx="3468" cy="2323"/>
          </a:xfrm>
        </p:grpSpPr>
        <p:sp>
          <p:nvSpPr>
            <p:cNvPr id="63492" name="Oval 4">
              <a:extLst>
                <a:ext uri="{FF2B5EF4-FFF2-40B4-BE49-F238E27FC236}">
                  <a16:creationId xmlns:a16="http://schemas.microsoft.com/office/drawing/2014/main" id="{185578BA-4D4B-4514-8C05-D8AA631A8B01}"/>
                </a:ext>
              </a:extLst>
            </p:cNvPr>
            <p:cNvSpPr>
              <a:spLocks noChangeArrowheads="1"/>
            </p:cNvSpPr>
            <p:nvPr/>
          </p:nvSpPr>
          <p:spPr bwMode="auto">
            <a:xfrm>
              <a:off x="1728" y="1200"/>
              <a:ext cx="1296"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入口</a:t>
              </a:r>
            </a:p>
          </p:txBody>
        </p:sp>
        <p:sp>
          <p:nvSpPr>
            <p:cNvPr id="63493" name="Text Box 5">
              <a:extLst>
                <a:ext uri="{FF2B5EF4-FFF2-40B4-BE49-F238E27FC236}">
                  <a16:creationId xmlns:a16="http://schemas.microsoft.com/office/drawing/2014/main" id="{8ED36AB5-2891-41DD-8A21-C76096DD903A}"/>
                </a:ext>
              </a:extLst>
            </p:cNvPr>
            <p:cNvSpPr txBox="1">
              <a:spLocks noChangeArrowheads="1"/>
            </p:cNvSpPr>
            <p:nvPr/>
          </p:nvSpPr>
          <p:spPr bwMode="auto">
            <a:xfrm>
              <a:off x="1987" y="1632"/>
              <a:ext cx="730" cy="237"/>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S=S-1</a:t>
              </a:r>
            </a:p>
          </p:txBody>
        </p:sp>
        <p:sp>
          <p:nvSpPr>
            <p:cNvPr id="63494" name="Text Box 6">
              <a:extLst>
                <a:ext uri="{FF2B5EF4-FFF2-40B4-BE49-F238E27FC236}">
                  <a16:creationId xmlns:a16="http://schemas.microsoft.com/office/drawing/2014/main" id="{0C80E336-2D52-469E-ADB4-B93A47990B0F}"/>
                </a:ext>
              </a:extLst>
            </p:cNvPr>
            <p:cNvSpPr txBox="1">
              <a:spLocks noChangeArrowheads="1"/>
            </p:cNvSpPr>
            <p:nvPr/>
          </p:nvSpPr>
          <p:spPr bwMode="auto">
            <a:xfrm>
              <a:off x="1546" y="2784"/>
              <a:ext cx="159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调用进程入等待队列</a:t>
              </a:r>
            </a:p>
          </p:txBody>
        </p:sp>
        <p:sp>
          <p:nvSpPr>
            <p:cNvPr id="63495" name="AutoShape 7">
              <a:extLst>
                <a:ext uri="{FF2B5EF4-FFF2-40B4-BE49-F238E27FC236}">
                  <a16:creationId xmlns:a16="http://schemas.microsoft.com/office/drawing/2014/main" id="{240F9415-5C19-4EAF-9CE5-17642372E194}"/>
                </a:ext>
              </a:extLst>
            </p:cNvPr>
            <p:cNvSpPr>
              <a:spLocks noChangeArrowheads="1"/>
            </p:cNvSpPr>
            <p:nvPr/>
          </p:nvSpPr>
          <p:spPr bwMode="auto">
            <a:xfrm>
              <a:off x="1816" y="2145"/>
              <a:ext cx="1056" cy="336"/>
            </a:xfrm>
            <a:prstGeom prst="diamond">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S&gt;=0</a:t>
              </a:r>
            </a:p>
          </p:txBody>
        </p:sp>
        <p:sp>
          <p:nvSpPr>
            <p:cNvPr id="63496" name="Text Box 8">
              <a:extLst>
                <a:ext uri="{FF2B5EF4-FFF2-40B4-BE49-F238E27FC236}">
                  <a16:creationId xmlns:a16="http://schemas.microsoft.com/office/drawing/2014/main" id="{4262FBC6-AA11-45EA-BA0E-6C34F6485CDB}"/>
                </a:ext>
              </a:extLst>
            </p:cNvPr>
            <p:cNvSpPr txBox="1">
              <a:spLocks noChangeArrowheads="1"/>
            </p:cNvSpPr>
            <p:nvPr/>
          </p:nvSpPr>
          <p:spPr bwMode="auto">
            <a:xfrm>
              <a:off x="1869" y="3286"/>
              <a:ext cx="96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转进程调度</a:t>
              </a:r>
            </a:p>
          </p:txBody>
        </p:sp>
        <p:sp>
          <p:nvSpPr>
            <p:cNvPr id="63497" name="Text Box 9">
              <a:extLst>
                <a:ext uri="{FF2B5EF4-FFF2-40B4-BE49-F238E27FC236}">
                  <a16:creationId xmlns:a16="http://schemas.microsoft.com/office/drawing/2014/main" id="{11B27696-BD4E-4F2B-BDDA-5EEBE02925BE}"/>
                </a:ext>
              </a:extLst>
            </p:cNvPr>
            <p:cNvSpPr txBox="1">
              <a:spLocks noChangeArrowheads="1"/>
            </p:cNvSpPr>
            <p:nvPr/>
          </p:nvSpPr>
          <p:spPr bwMode="auto">
            <a:xfrm>
              <a:off x="3526" y="2784"/>
              <a:ext cx="148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3498" name="Line 10">
              <a:extLst>
                <a:ext uri="{FF2B5EF4-FFF2-40B4-BE49-F238E27FC236}">
                  <a16:creationId xmlns:a16="http://schemas.microsoft.com/office/drawing/2014/main" id="{43E768E0-D5C7-4A6A-9772-C5D758B8296A}"/>
                </a:ext>
              </a:extLst>
            </p:cNvPr>
            <p:cNvSpPr>
              <a:spLocks noChangeShapeType="1"/>
            </p:cNvSpPr>
            <p:nvPr/>
          </p:nvSpPr>
          <p:spPr bwMode="auto">
            <a:xfrm>
              <a:off x="2352" y="1440"/>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499" name="Line 11">
              <a:extLst>
                <a:ext uri="{FF2B5EF4-FFF2-40B4-BE49-F238E27FC236}">
                  <a16:creationId xmlns:a16="http://schemas.microsoft.com/office/drawing/2014/main" id="{08F95262-0A70-4AE1-B5A4-E474DD7AA655}"/>
                </a:ext>
              </a:extLst>
            </p:cNvPr>
            <p:cNvSpPr>
              <a:spLocks noChangeShapeType="1"/>
            </p:cNvSpPr>
            <p:nvPr/>
          </p:nvSpPr>
          <p:spPr bwMode="auto">
            <a:xfrm>
              <a:off x="2352" y="1920"/>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0" name="Line 12">
              <a:extLst>
                <a:ext uri="{FF2B5EF4-FFF2-40B4-BE49-F238E27FC236}">
                  <a16:creationId xmlns:a16="http://schemas.microsoft.com/office/drawing/2014/main" id="{1E98598B-11DF-478D-9C93-36828AEBD377}"/>
                </a:ext>
              </a:extLst>
            </p:cNvPr>
            <p:cNvSpPr>
              <a:spLocks noChangeShapeType="1"/>
            </p:cNvSpPr>
            <p:nvPr/>
          </p:nvSpPr>
          <p:spPr bwMode="auto">
            <a:xfrm>
              <a:off x="2341" y="249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1" name="Line 13">
              <a:extLst>
                <a:ext uri="{FF2B5EF4-FFF2-40B4-BE49-F238E27FC236}">
                  <a16:creationId xmlns:a16="http://schemas.microsoft.com/office/drawing/2014/main" id="{2450FE7A-5F4A-4D76-88B4-408DE7B31C4F}"/>
                </a:ext>
              </a:extLst>
            </p:cNvPr>
            <p:cNvSpPr>
              <a:spLocks noChangeShapeType="1"/>
            </p:cNvSpPr>
            <p:nvPr/>
          </p:nvSpPr>
          <p:spPr bwMode="auto">
            <a:xfrm>
              <a:off x="2341" y="3061"/>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2" name="Line 14">
              <a:extLst>
                <a:ext uri="{FF2B5EF4-FFF2-40B4-BE49-F238E27FC236}">
                  <a16:creationId xmlns:a16="http://schemas.microsoft.com/office/drawing/2014/main" id="{BEFD5822-67EC-4E92-908C-3B40D08B8A79}"/>
                </a:ext>
              </a:extLst>
            </p:cNvPr>
            <p:cNvSpPr>
              <a:spLocks noChangeShapeType="1"/>
            </p:cNvSpPr>
            <p:nvPr/>
          </p:nvSpPr>
          <p:spPr bwMode="auto">
            <a:xfrm>
              <a:off x="2880" y="2315"/>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3" name="Line 15">
              <a:extLst>
                <a:ext uri="{FF2B5EF4-FFF2-40B4-BE49-F238E27FC236}">
                  <a16:creationId xmlns:a16="http://schemas.microsoft.com/office/drawing/2014/main" id="{9E4799BA-3D09-4128-94B0-009B6424B1ED}"/>
                </a:ext>
              </a:extLst>
            </p:cNvPr>
            <p:cNvSpPr>
              <a:spLocks noChangeShapeType="1"/>
            </p:cNvSpPr>
            <p:nvPr/>
          </p:nvSpPr>
          <p:spPr bwMode="auto">
            <a:xfrm>
              <a:off x="4272" y="2304"/>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4" name="Text Box 16">
              <a:extLst>
                <a:ext uri="{FF2B5EF4-FFF2-40B4-BE49-F238E27FC236}">
                  <a16:creationId xmlns:a16="http://schemas.microsoft.com/office/drawing/2014/main" id="{C911249D-6540-454D-894F-A54BBC7E7505}"/>
                </a:ext>
              </a:extLst>
            </p:cNvPr>
            <p:cNvSpPr txBox="1">
              <a:spLocks noChangeArrowheads="1"/>
            </p:cNvSpPr>
            <p:nvPr/>
          </p:nvSpPr>
          <p:spPr bwMode="auto">
            <a:xfrm>
              <a:off x="3224" y="208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是</a:t>
              </a:r>
            </a:p>
          </p:txBody>
        </p:sp>
        <p:sp>
          <p:nvSpPr>
            <p:cNvPr id="63505" name="Text Box 17">
              <a:extLst>
                <a:ext uri="{FF2B5EF4-FFF2-40B4-BE49-F238E27FC236}">
                  <a16:creationId xmlns:a16="http://schemas.microsoft.com/office/drawing/2014/main" id="{B8F9339A-FF9D-468D-80D8-755733D9F3BB}"/>
                </a:ext>
              </a:extLst>
            </p:cNvPr>
            <p:cNvSpPr txBox="1">
              <a:spLocks noChangeArrowheads="1"/>
            </p:cNvSpPr>
            <p:nvPr/>
          </p:nvSpPr>
          <p:spPr bwMode="auto">
            <a:xfrm>
              <a:off x="2328" y="249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否</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20B0EF7B-639B-4775-9FB2-9DE7E75B52C5}"/>
              </a:ext>
            </a:extLst>
          </p:cNvPr>
          <p:cNvSpPr>
            <a:spLocks noGrp="1"/>
          </p:cNvSpPr>
          <p:nvPr>
            <p:ph type="title"/>
          </p:nvPr>
        </p:nvSpPr>
        <p:spPr/>
        <p:txBody>
          <a:bodyPr/>
          <a:lstStyle/>
          <a:p>
            <a:pPr eaLnBrk="1" hangingPunct="1"/>
            <a:endParaRPr lang="zh-CN" altLang="en-US"/>
          </a:p>
        </p:txBody>
      </p:sp>
      <p:grpSp>
        <p:nvGrpSpPr>
          <p:cNvPr id="65539" name="Group 3">
            <a:extLst>
              <a:ext uri="{FF2B5EF4-FFF2-40B4-BE49-F238E27FC236}">
                <a16:creationId xmlns:a16="http://schemas.microsoft.com/office/drawing/2014/main" id="{A5698F33-5DDF-422B-83E8-CAF4E8F8997F}"/>
              </a:ext>
            </a:extLst>
          </p:cNvPr>
          <p:cNvGrpSpPr>
            <a:grpSpLocks noGrp="1"/>
          </p:cNvGrpSpPr>
          <p:nvPr/>
        </p:nvGrpSpPr>
        <p:grpSpPr bwMode="auto">
          <a:xfrm>
            <a:off x="838200" y="1905000"/>
            <a:ext cx="7772400" cy="4114800"/>
            <a:chOff x="1038" y="672"/>
            <a:chExt cx="3534" cy="2488"/>
          </a:xfrm>
        </p:grpSpPr>
        <p:sp>
          <p:nvSpPr>
            <p:cNvPr id="65540" name="Oval 4">
              <a:extLst>
                <a:ext uri="{FF2B5EF4-FFF2-40B4-BE49-F238E27FC236}">
                  <a16:creationId xmlns:a16="http://schemas.microsoft.com/office/drawing/2014/main" id="{0C70A4E2-8C54-4950-BB47-CFF081B57200}"/>
                </a:ext>
              </a:extLst>
            </p:cNvPr>
            <p:cNvSpPr>
              <a:spLocks noChangeArrowheads="1"/>
            </p:cNvSpPr>
            <p:nvPr/>
          </p:nvSpPr>
          <p:spPr bwMode="auto">
            <a:xfrm>
              <a:off x="1286" y="672"/>
              <a:ext cx="1296"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入口</a:t>
              </a:r>
            </a:p>
          </p:txBody>
        </p:sp>
        <p:sp>
          <p:nvSpPr>
            <p:cNvPr id="65541" name="Text Box 5">
              <a:extLst>
                <a:ext uri="{FF2B5EF4-FFF2-40B4-BE49-F238E27FC236}">
                  <a16:creationId xmlns:a16="http://schemas.microsoft.com/office/drawing/2014/main" id="{D48CD2C0-E448-4903-AFF6-8C45A316AD62}"/>
                </a:ext>
              </a:extLst>
            </p:cNvPr>
            <p:cNvSpPr txBox="1">
              <a:spLocks noChangeArrowheads="1"/>
            </p:cNvSpPr>
            <p:nvPr/>
          </p:nvSpPr>
          <p:spPr bwMode="auto">
            <a:xfrm>
              <a:off x="1545" y="1104"/>
              <a:ext cx="730" cy="237"/>
            </a:xfrm>
            <a:prstGeom prst="rect">
              <a:avLst/>
            </a:prstGeom>
            <a:solidFill>
              <a:schemeClr val="accent1"/>
            </a:solidFill>
            <a:ln w="9525">
              <a:solidFill>
                <a:schemeClr val="tx1"/>
              </a:solidFill>
              <a:miter lim="800000"/>
              <a:headEnd/>
              <a:tailEnd/>
            </a:ln>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S=S+1</a:t>
              </a:r>
            </a:p>
          </p:txBody>
        </p:sp>
        <p:sp>
          <p:nvSpPr>
            <p:cNvPr id="65542" name="Text Box 6">
              <a:extLst>
                <a:ext uri="{FF2B5EF4-FFF2-40B4-BE49-F238E27FC236}">
                  <a16:creationId xmlns:a16="http://schemas.microsoft.com/office/drawing/2014/main" id="{72F37FCD-ACD3-4B4A-BD07-8F37B933C47D}"/>
                </a:ext>
              </a:extLst>
            </p:cNvPr>
            <p:cNvSpPr txBox="1">
              <a:spLocks noChangeArrowheads="1"/>
            </p:cNvSpPr>
            <p:nvPr/>
          </p:nvSpPr>
          <p:spPr bwMode="auto">
            <a:xfrm>
              <a:off x="1038" y="2256"/>
              <a:ext cx="1728" cy="4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唤醒等待队列中的一个进程，并置状态为就绪</a:t>
              </a:r>
            </a:p>
          </p:txBody>
        </p:sp>
        <p:sp>
          <p:nvSpPr>
            <p:cNvPr id="65543" name="AutoShape 7">
              <a:extLst>
                <a:ext uri="{FF2B5EF4-FFF2-40B4-BE49-F238E27FC236}">
                  <a16:creationId xmlns:a16="http://schemas.microsoft.com/office/drawing/2014/main" id="{D5754428-FE93-4FBE-9A0E-836FE4BEA363}"/>
                </a:ext>
              </a:extLst>
            </p:cNvPr>
            <p:cNvSpPr>
              <a:spLocks noChangeArrowheads="1"/>
            </p:cNvSpPr>
            <p:nvPr/>
          </p:nvSpPr>
          <p:spPr bwMode="auto">
            <a:xfrm>
              <a:off x="1374" y="1617"/>
              <a:ext cx="1056" cy="336"/>
            </a:xfrm>
            <a:prstGeom prst="diamond">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solidFill>
                    <a:srgbClr val="CC3300"/>
                  </a:solidFill>
                  <a:latin typeface="楷体_GB2312" pitchFamily="49" charset="-122"/>
                </a:rPr>
                <a:t>S&lt;=0</a:t>
              </a:r>
            </a:p>
          </p:txBody>
        </p:sp>
        <p:sp>
          <p:nvSpPr>
            <p:cNvPr id="65544" name="Text Box 8">
              <a:extLst>
                <a:ext uri="{FF2B5EF4-FFF2-40B4-BE49-F238E27FC236}">
                  <a16:creationId xmlns:a16="http://schemas.microsoft.com/office/drawing/2014/main" id="{1F31A482-9698-4C41-9680-36AB3F1B5827}"/>
                </a:ext>
              </a:extLst>
            </p:cNvPr>
            <p:cNvSpPr txBox="1">
              <a:spLocks noChangeArrowheads="1"/>
            </p:cNvSpPr>
            <p:nvPr/>
          </p:nvSpPr>
          <p:spPr bwMode="auto">
            <a:xfrm>
              <a:off x="1174" y="2923"/>
              <a:ext cx="145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5545" name="Text Box 9">
              <a:extLst>
                <a:ext uri="{FF2B5EF4-FFF2-40B4-BE49-F238E27FC236}">
                  <a16:creationId xmlns:a16="http://schemas.microsoft.com/office/drawing/2014/main" id="{D57C7D1E-7CEE-4901-83D5-EDA226F6E720}"/>
                </a:ext>
              </a:extLst>
            </p:cNvPr>
            <p:cNvSpPr txBox="1">
              <a:spLocks noChangeArrowheads="1"/>
            </p:cNvSpPr>
            <p:nvPr/>
          </p:nvSpPr>
          <p:spPr bwMode="auto">
            <a:xfrm>
              <a:off x="3084" y="2256"/>
              <a:ext cx="148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调用进程继续执行</a:t>
              </a:r>
            </a:p>
          </p:txBody>
        </p:sp>
        <p:sp>
          <p:nvSpPr>
            <p:cNvPr id="65546" name="Line 10">
              <a:extLst>
                <a:ext uri="{FF2B5EF4-FFF2-40B4-BE49-F238E27FC236}">
                  <a16:creationId xmlns:a16="http://schemas.microsoft.com/office/drawing/2014/main" id="{77AD7DA0-C6ED-4BEF-8B1E-F7AB8FF68AC6}"/>
                </a:ext>
              </a:extLst>
            </p:cNvPr>
            <p:cNvSpPr>
              <a:spLocks noChangeShapeType="1"/>
            </p:cNvSpPr>
            <p:nvPr/>
          </p:nvSpPr>
          <p:spPr bwMode="auto">
            <a:xfrm>
              <a:off x="1910" y="91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7" name="Line 11">
              <a:extLst>
                <a:ext uri="{FF2B5EF4-FFF2-40B4-BE49-F238E27FC236}">
                  <a16:creationId xmlns:a16="http://schemas.microsoft.com/office/drawing/2014/main" id="{4A4C70ED-F485-4E13-91FA-D9C9E657CF79}"/>
                </a:ext>
              </a:extLst>
            </p:cNvPr>
            <p:cNvSpPr>
              <a:spLocks noChangeShapeType="1"/>
            </p:cNvSpPr>
            <p:nvPr/>
          </p:nvSpPr>
          <p:spPr bwMode="auto">
            <a:xfrm>
              <a:off x="1910" y="1392"/>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8" name="Line 12">
              <a:extLst>
                <a:ext uri="{FF2B5EF4-FFF2-40B4-BE49-F238E27FC236}">
                  <a16:creationId xmlns:a16="http://schemas.microsoft.com/office/drawing/2014/main" id="{B4ECE535-2C28-4683-870D-E7DB5F01E30F}"/>
                </a:ext>
              </a:extLst>
            </p:cNvPr>
            <p:cNvSpPr>
              <a:spLocks noChangeShapeType="1"/>
            </p:cNvSpPr>
            <p:nvPr/>
          </p:nvSpPr>
          <p:spPr bwMode="auto">
            <a:xfrm>
              <a:off x="1899" y="196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49" name="Line 13">
              <a:extLst>
                <a:ext uri="{FF2B5EF4-FFF2-40B4-BE49-F238E27FC236}">
                  <a16:creationId xmlns:a16="http://schemas.microsoft.com/office/drawing/2014/main" id="{4A9483E4-7D97-4F81-B187-DC866BE14967}"/>
                </a:ext>
              </a:extLst>
            </p:cNvPr>
            <p:cNvSpPr>
              <a:spLocks noChangeShapeType="1"/>
            </p:cNvSpPr>
            <p:nvPr/>
          </p:nvSpPr>
          <p:spPr bwMode="auto">
            <a:xfrm>
              <a:off x="1899" y="269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4">
              <a:extLst>
                <a:ext uri="{FF2B5EF4-FFF2-40B4-BE49-F238E27FC236}">
                  <a16:creationId xmlns:a16="http://schemas.microsoft.com/office/drawing/2014/main" id="{A5FC2D8F-99CE-489E-88C2-0C180872CD3D}"/>
                </a:ext>
              </a:extLst>
            </p:cNvPr>
            <p:cNvSpPr>
              <a:spLocks noChangeShapeType="1"/>
            </p:cNvSpPr>
            <p:nvPr/>
          </p:nvSpPr>
          <p:spPr bwMode="auto">
            <a:xfrm>
              <a:off x="2438" y="1787"/>
              <a:ext cx="1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5">
              <a:extLst>
                <a:ext uri="{FF2B5EF4-FFF2-40B4-BE49-F238E27FC236}">
                  <a16:creationId xmlns:a16="http://schemas.microsoft.com/office/drawing/2014/main" id="{84A9818D-FFF5-4D9F-9869-6813060D66F6}"/>
                </a:ext>
              </a:extLst>
            </p:cNvPr>
            <p:cNvSpPr>
              <a:spLocks noChangeShapeType="1"/>
            </p:cNvSpPr>
            <p:nvPr/>
          </p:nvSpPr>
          <p:spPr bwMode="auto">
            <a:xfrm>
              <a:off x="3830" y="1776"/>
              <a:ext cx="0"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Text Box 16">
              <a:extLst>
                <a:ext uri="{FF2B5EF4-FFF2-40B4-BE49-F238E27FC236}">
                  <a16:creationId xmlns:a16="http://schemas.microsoft.com/office/drawing/2014/main" id="{3CECC661-767C-41A8-92F9-34317781F918}"/>
                </a:ext>
              </a:extLst>
            </p:cNvPr>
            <p:cNvSpPr txBox="1">
              <a:spLocks noChangeArrowheads="1"/>
            </p:cNvSpPr>
            <p:nvPr/>
          </p:nvSpPr>
          <p:spPr bwMode="auto">
            <a:xfrm>
              <a:off x="1880" y="198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是</a:t>
              </a:r>
            </a:p>
          </p:txBody>
        </p:sp>
        <p:sp>
          <p:nvSpPr>
            <p:cNvPr id="65553" name="Text Box 17">
              <a:extLst>
                <a:ext uri="{FF2B5EF4-FFF2-40B4-BE49-F238E27FC236}">
                  <a16:creationId xmlns:a16="http://schemas.microsoft.com/office/drawing/2014/main" id="{CE568BAB-BF13-426B-BB29-D36155CFA662}"/>
                </a:ext>
              </a:extLst>
            </p:cNvPr>
            <p:cNvSpPr txBox="1">
              <a:spLocks noChangeArrowheads="1"/>
            </p:cNvSpPr>
            <p:nvPr/>
          </p:nvSpPr>
          <p:spPr bwMode="auto">
            <a:xfrm>
              <a:off x="2856" y="158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solidFill>
                    <a:srgbClr val="CC3300"/>
                  </a:solidFill>
                  <a:latin typeface="楷体_GB2312" pitchFamily="49" charset="-122"/>
                </a:rPr>
                <a:t>否</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8409FF8-E701-4900-A852-749005E741A9}"/>
              </a:ext>
            </a:extLst>
          </p:cNvPr>
          <p:cNvSpPr>
            <a:spLocks noGrp="1" noChangeArrowheads="1"/>
          </p:cNvSpPr>
          <p:nvPr>
            <p:ph type="title" idx="4294967295"/>
          </p:nvPr>
        </p:nvSpPr>
        <p:spPr>
          <a:xfrm>
            <a:off x="228600" y="228600"/>
            <a:ext cx="7772400" cy="762000"/>
          </a:xfrm>
          <a:noFill/>
        </p:spPr>
        <p:txBody>
          <a:bodyPr/>
          <a:lstStyle/>
          <a:p>
            <a:pPr eaLnBrk="1" hangingPunct="1"/>
            <a:r>
              <a:rPr lang="zh-CN" altLang="en-US">
                <a:latin typeface="宋体" panose="02010600030101010101" pitchFamily="2" charset="-122"/>
              </a:rPr>
              <a:t>基本概念</a:t>
            </a:r>
            <a:endParaRPr lang="zh-CN" altLang="en-US">
              <a:latin typeface="楷体_GB2312" pitchFamily="49" charset="-122"/>
            </a:endParaRPr>
          </a:p>
        </p:txBody>
      </p:sp>
      <p:sp>
        <p:nvSpPr>
          <p:cNvPr id="281603" name="Rectangle 3" descr="Rectangle: Click to edit Master text styles&#10;Second level&#10;Third level&#10;Fourth level&#10;Fifth level">
            <a:extLst>
              <a:ext uri="{FF2B5EF4-FFF2-40B4-BE49-F238E27FC236}">
                <a16:creationId xmlns:a16="http://schemas.microsoft.com/office/drawing/2014/main" id="{FCCC3DE0-8C8E-4429-8334-1778A362A154}"/>
              </a:ext>
            </a:extLst>
          </p:cNvPr>
          <p:cNvSpPr>
            <a:spLocks noGrp="1" noChangeArrowheads="1"/>
          </p:cNvSpPr>
          <p:nvPr>
            <p:ph type="body" idx="4294967295"/>
          </p:nvPr>
        </p:nvSpPr>
        <p:spPr>
          <a:xfrm>
            <a:off x="468313" y="990600"/>
            <a:ext cx="8458200" cy="5410200"/>
          </a:xfrm>
        </p:spPr>
        <p:txBody>
          <a:bodyPr/>
          <a:lstStyle/>
          <a:p>
            <a:pPr eaLnBrk="1" hangingPunct="1">
              <a:defRPr/>
            </a:pPr>
            <a:r>
              <a:rPr lang="zh-CN" altLang="en-US">
                <a:solidFill>
                  <a:srgbClr val="FF0369"/>
                </a:solidFill>
                <a:latin typeface="楷体_GB2312" pitchFamily="49" charset="-122"/>
              </a:rPr>
              <a:t>与时间有关的错误</a:t>
            </a:r>
            <a:r>
              <a:rPr lang="zh-CN" altLang="en-US">
                <a:latin typeface="楷体_GB2312" pitchFamily="49" charset="-122"/>
              </a:rPr>
              <a:t>:</a:t>
            </a:r>
            <a:endParaRPr lang="zh-CN" altLang="en-US">
              <a:latin typeface="宋体" pitchFamily="2" charset="-122"/>
            </a:endParaRPr>
          </a:p>
          <a:p>
            <a:pPr eaLnBrk="1" hangingPunct="1">
              <a:buFont typeface="Wingdings" panose="05000000000000000000" pitchFamily="2" charset="2"/>
              <a:buNone/>
              <a:defRPr/>
            </a:pPr>
            <a:r>
              <a:rPr lang="zh-CN" altLang="en-US">
                <a:latin typeface="宋体" pitchFamily="2" charset="-122"/>
              </a:rPr>
              <a:t>一飞机订票系统，两个终端，运行</a:t>
            </a:r>
            <a:r>
              <a:rPr lang="en-US" altLang="zh-CN">
                <a:latin typeface="宋体" pitchFamily="2" charset="-122"/>
              </a:rPr>
              <a:t>T1、T2</a:t>
            </a:r>
            <a:r>
              <a:rPr lang="zh-CN" altLang="en-US">
                <a:latin typeface="宋体" pitchFamily="2" charset="-122"/>
              </a:rPr>
              <a:t>进程</a:t>
            </a:r>
            <a:endParaRPr lang="zh-CN" altLang="en-US">
              <a:latin typeface="楷体_GB2312" pitchFamily="49" charset="-122"/>
            </a:endParaRPr>
          </a:p>
          <a:p>
            <a:pPr eaLnBrk="1" hangingPunct="1">
              <a:buFont typeface="Wingdings" panose="05000000000000000000" pitchFamily="2" charset="2"/>
              <a:buNone/>
              <a:defRPr/>
            </a:pPr>
            <a:r>
              <a:rPr lang="zh-CN" altLang="en-US">
                <a:solidFill>
                  <a:schemeClr val="accent2"/>
                </a:solidFill>
                <a:effectLst>
                  <a:outerShdw blurRad="38100" dist="38100" dir="2700000" algn="tl">
                    <a:srgbClr val="C0C0C0"/>
                  </a:outerShdw>
                </a:effectLst>
                <a:latin typeface="楷体_GB2312" pitchFamily="49" charset="-122"/>
              </a:rPr>
              <a:t>	</a:t>
            </a:r>
            <a:r>
              <a:rPr lang="en-US" altLang="zh-CN">
                <a:solidFill>
                  <a:srgbClr val="006600"/>
                </a:solidFill>
                <a:latin typeface="楷体_GB2312" pitchFamily="49" charset="-122"/>
              </a:rPr>
              <a:t>T1 :                T2:</a:t>
            </a:r>
          </a:p>
          <a:p>
            <a:pPr eaLnBrk="1" hangingPunct="1">
              <a:buFont typeface="Wingdings" panose="05000000000000000000" pitchFamily="2" charset="2"/>
              <a:buNone/>
              <a:defRPr/>
            </a:pPr>
            <a:r>
              <a:rPr lang="en-US" altLang="zh-CN">
                <a:solidFill>
                  <a:srgbClr val="006600"/>
                </a:solidFill>
                <a:latin typeface="楷体_GB2312" pitchFamily="49" charset="-122"/>
              </a:rPr>
              <a:t>	...                 ...</a:t>
            </a:r>
          </a:p>
          <a:p>
            <a:pPr eaLnBrk="1" hangingPunct="1">
              <a:buFont typeface="Wingdings" panose="05000000000000000000" pitchFamily="2" charset="2"/>
              <a:buNone/>
              <a:defRPr/>
            </a:pPr>
            <a:r>
              <a:rPr lang="en-US" altLang="zh-CN">
                <a:solidFill>
                  <a:srgbClr val="006600"/>
                </a:solidFill>
                <a:latin typeface="楷体_GB2312" pitchFamily="49" charset="-122"/>
              </a:rPr>
              <a:t>	Read(x);            Read(x);</a:t>
            </a:r>
          </a:p>
          <a:p>
            <a:pPr eaLnBrk="1" hangingPunct="1">
              <a:buFont typeface="Wingdings" panose="05000000000000000000" pitchFamily="2" charset="2"/>
              <a:buNone/>
              <a:defRPr/>
            </a:pPr>
            <a:r>
              <a:rPr lang="en-US" altLang="zh-CN">
                <a:solidFill>
                  <a:srgbClr val="006600"/>
                </a:solidFill>
                <a:latin typeface="楷体_GB2312" pitchFamily="49" charset="-122"/>
              </a:rPr>
              <a:t>	if x&gt;=1 then        if x&gt;=1 then</a:t>
            </a:r>
          </a:p>
          <a:p>
            <a:pPr eaLnBrk="1" hangingPunct="1">
              <a:buFont typeface="Wingdings" panose="05000000000000000000" pitchFamily="2" charset="2"/>
              <a:buNone/>
              <a:defRPr/>
            </a:pPr>
            <a:r>
              <a:rPr lang="en-US" altLang="zh-CN">
                <a:solidFill>
                  <a:srgbClr val="006600"/>
                </a:solidFill>
                <a:latin typeface="楷体_GB2312" pitchFamily="49" charset="-122"/>
              </a:rPr>
              <a:t> 		  x:=x-1;             x:=x-1;</a:t>
            </a:r>
          </a:p>
          <a:p>
            <a:pPr eaLnBrk="1" hangingPunct="1">
              <a:buFont typeface="Wingdings" panose="05000000000000000000" pitchFamily="2" charset="2"/>
              <a:buNone/>
              <a:defRPr/>
            </a:pPr>
            <a:r>
              <a:rPr lang="en-US" altLang="zh-CN">
                <a:solidFill>
                  <a:srgbClr val="006600"/>
                </a:solidFill>
                <a:latin typeface="楷体_GB2312" pitchFamily="49" charset="-122"/>
              </a:rPr>
              <a:t>	write(x);           write(x);</a:t>
            </a:r>
          </a:p>
          <a:p>
            <a:pPr eaLnBrk="1" hangingPunct="1">
              <a:buFont typeface="Wingdings" panose="05000000000000000000" pitchFamily="2" charset="2"/>
              <a:buNone/>
              <a:defRPr/>
            </a:pPr>
            <a:r>
              <a:rPr lang="en-US" altLang="zh-CN">
                <a:solidFill>
                  <a:srgbClr val="006600"/>
                </a:solidFill>
                <a:latin typeface="楷体_GB2312" pitchFamily="49" charset="-122"/>
              </a:rPr>
              <a:t>	...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descr="Rectangle: Click to edit Master text styles&#10;Second level&#10;Third level&#10;Fourth level&#10;Fifth level">
            <a:extLst>
              <a:ext uri="{FF2B5EF4-FFF2-40B4-BE49-F238E27FC236}">
                <a16:creationId xmlns:a16="http://schemas.microsoft.com/office/drawing/2014/main" id="{E44600D2-0522-4B5D-8F4A-6CFBA592FCD6}"/>
              </a:ext>
            </a:extLst>
          </p:cNvPr>
          <p:cNvSpPr>
            <a:spLocks noGrp="1" noChangeArrowheads="1"/>
          </p:cNvSpPr>
          <p:nvPr>
            <p:ph type="body" idx="1"/>
          </p:nvPr>
        </p:nvSpPr>
        <p:spPr>
          <a:xfrm>
            <a:off x="863600" y="2151063"/>
            <a:ext cx="7054850" cy="2701925"/>
          </a:xfrm>
          <a:noFill/>
        </p:spPr>
        <p:txBody>
          <a:bodyPr/>
          <a:lstStyle/>
          <a:p>
            <a:pPr eaLnBrk="1" hangingPunct="1">
              <a:lnSpc>
                <a:spcPct val="80000"/>
              </a:lnSpc>
              <a:buFont typeface="Wingdings" panose="05000000000000000000" pitchFamily="2" charset="2"/>
              <a:buNone/>
            </a:pPr>
            <a:r>
              <a:rPr lang="zh-CN" altLang="en-US" dirty="0">
                <a:latin typeface="楷体_GB2312" pitchFamily="49" charset="-122"/>
              </a:rPr>
              <a:t>  </a:t>
            </a:r>
            <a:r>
              <a:rPr lang="zh-CN" altLang="en-US" dirty="0">
                <a:latin typeface="宋体" panose="02010600030101010101" pitchFamily="2" charset="-122"/>
              </a:rPr>
              <a:t>必须置一次且只能置一次初值</a:t>
            </a:r>
          </a:p>
          <a:p>
            <a:pPr eaLnBrk="1" hangingPunct="1">
              <a:lnSpc>
                <a:spcPct val="80000"/>
              </a:lnSpc>
              <a:buFont typeface="Wingdings" panose="05000000000000000000" pitchFamily="2" charset="2"/>
              <a:buNone/>
            </a:pPr>
            <a:r>
              <a:rPr lang="zh-CN" altLang="en-US" dirty="0">
                <a:latin typeface="宋体" panose="02010600030101010101" pitchFamily="2" charset="-122"/>
              </a:rPr>
              <a:t>  初值不能为负数</a:t>
            </a:r>
          </a:p>
          <a:p>
            <a:pPr eaLnBrk="1" hangingPunct="1">
              <a:lnSpc>
                <a:spcPct val="80000"/>
              </a:lnSpc>
              <a:buFont typeface="Wingdings" panose="05000000000000000000" pitchFamily="2" charset="2"/>
              <a:buNone/>
            </a:pPr>
            <a:r>
              <a:rPr lang="zh-CN" altLang="en-US" dirty="0">
                <a:latin typeface="宋体" panose="02010600030101010101" pitchFamily="2" charset="-122"/>
              </a:rPr>
              <a:t>   </a:t>
            </a:r>
          </a:p>
          <a:p>
            <a:pPr eaLnBrk="1" hangingPunct="1">
              <a:lnSpc>
                <a:spcPct val="80000"/>
              </a:lnSpc>
              <a:buFont typeface="Wingdings" panose="05000000000000000000" pitchFamily="2" charset="2"/>
              <a:buNone/>
            </a:pPr>
            <a:r>
              <a:rPr lang="zh-CN" altLang="en-US" dirty="0">
                <a:latin typeface="宋体" panose="02010600030101010101" pitchFamily="2" charset="-122"/>
              </a:rPr>
              <a:t>  只能执行</a:t>
            </a:r>
            <a:r>
              <a:rPr lang="en-US" altLang="zh-CN" dirty="0" err="1">
                <a:latin typeface="宋体" panose="02010600030101010101" pitchFamily="2" charset="-122"/>
              </a:rPr>
              <a:t>wait、signal</a:t>
            </a:r>
            <a:r>
              <a:rPr lang="zh-CN" altLang="en-US" dirty="0">
                <a:latin typeface="宋体" panose="02010600030101010101" pitchFamily="2" charset="-122"/>
              </a:rPr>
              <a:t>操作</a:t>
            </a:r>
            <a:endParaRPr lang="zh-CN" altLang="en-US" dirty="0">
              <a:latin typeface="楷体_GB2312" pitchFamily="49" charset="-122"/>
            </a:endParaRPr>
          </a:p>
        </p:txBody>
      </p:sp>
      <p:sp>
        <p:nvSpPr>
          <p:cNvPr id="66563" name="Rectangle 3">
            <a:extLst>
              <a:ext uri="{FF2B5EF4-FFF2-40B4-BE49-F238E27FC236}">
                <a16:creationId xmlns:a16="http://schemas.microsoft.com/office/drawing/2014/main" id="{4BC34280-5D14-4B5E-AF5D-DC0827BE4657}"/>
              </a:ext>
            </a:extLst>
          </p:cNvPr>
          <p:cNvSpPr>
            <a:spLocks noGrp="1" noChangeArrowheads="1"/>
          </p:cNvSpPr>
          <p:nvPr>
            <p:ph type="title"/>
          </p:nvPr>
        </p:nvSpPr>
        <p:spPr>
          <a:xfrm>
            <a:off x="909638" y="568325"/>
            <a:ext cx="7016750" cy="804863"/>
          </a:xfrm>
          <a:noFill/>
        </p:spPr>
        <p:txBody>
          <a:bodyPr/>
          <a:lstStyle/>
          <a:p>
            <a:pPr eaLnBrk="1" hangingPunct="1"/>
            <a:r>
              <a:rPr lang="zh-CN" altLang="en-US" sz="4800">
                <a:latin typeface="楷体_GB2312" pitchFamily="49" charset="-122"/>
              </a:rPr>
              <a:t>信号量的使用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descr="Rectangle: Click to edit Master text styles&#10;Second level&#10;Third level&#10;Fourth level&#10;Fifth level">
            <a:extLst>
              <a:ext uri="{FF2B5EF4-FFF2-40B4-BE49-F238E27FC236}">
                <a16:creationId xmlns:a16="http://schemas.microsoft.com/office/drawing/2014/main" id="{9A324D6E-F6C7-4F52-83EA-B0CD438E2512}"/>
              </a:ext>
            </a:extLst>
          </p:cNvPr>
          <p:cNvSpPr>
            <a:spLocks noGrp="1" noChangeArrowheads="1"/>
          </p:cNvSpPr>
          <p:nvPr>
            <p:ph type="body" idx="1"/>
          </p:nvPr>
        </p:nvSpPr>
        <p:spPr>
          <a:xfrm>
            <a:off x="933450" y="1966913"/>
            <a:ext cx="7194550" cy="4041775"/>
          </a:xfrm>
          <a:noFill/>
        </p:spPr>
        <p:txBody>
          <a:bodyPr>
            <a:normAutofit/>
          </a:bodyPr>
          <a:lstStyle/>
          <a:p>
            <a:pPr eaLnBrk="1" hangingPunct="1">
              <a:lnSpc>
                <a:spcPct val="80000"/>
              </a:lnSpc>
              <a:buFont typeface="Wingdings" panose="05000000000000000000" pitchFamily="2" charset="2"/>
              <a:buNone/>
            </a:pPr>
            <a:r>
              <a:rPr lang="en-US" altLang="zh-CN" sz="2800" dirty="0"/>
              <a:t>	S&gt;0</a:t>
            </a:r>
            <a:r>
              <a:rPr lang="zh-CN" altLang="en-US" sz="2800" dirty="0"/>
              <a:t>表示有</a:t>
            </a:r>
            <a:r>
              <a:rPr lang="en-US" altLang="zh-CN" sz="2800" dirty="0"/>
              <a:t>S</a:t>
            </a:r>
            <a:r>
              <a:rPr lang="zh-CN" altLang="en-US" sz="2800" dirty="0"/>
              <a:t>个资源可用</a:t>
            </a:r>
          </a:p>
          <a:p>
            <a:pPr eaLnBrk="1" hangingPunct="1">
              <a:lnSpc>
                <a:spcPct val="80000"/>
              </a:lnSpc>
              <a:buFont typeface="Wingdings" panose="05000000000000000000" pitchFamily="2" charset="2"/>
              <a:buNone/>
            </a:pPr>
            <a:r>
              <a:rPr lang="en-US" altLang="zh-CN" sz="2800" dirty="0"/>
              <a:t>	S=0</a:t>
            </a:r>
            <a:r>
              <a:rPr lang="zh-CN" altLang="en-US" sz="2800" dirty="0"/>
              <a:t>表示无资源可用</a:t>
            </a:r>
          </a:p>
          <a:p>
            <a:pPr eaLnBrk="1" hangingPunct="1">
              <a:lnSpc>
                <a:spcPct val="80000"/>
              </a:lnSpc>
              <a:buFont typeface="Wingdings" panose="05000000000000000000" pitchFamily="2" charset="2"/>
              <a:buNone/>
            </a:pPr>
            <a:r>
              <a:rPr lang="en-US" altLang="zh-CN" sz="2800" dirty="0"/>
              <a:t>	S&lt;0</a:t>
            </a:r>
            <a:r>
              <a:rPr lang="zh-CN" altLang="en-US" sz="2800" dirty="0"/>
              <a:t>则| </a:t>
            </a:r>
            <a:r>
              <a:rPr lang="en-US" altLang="zh-CN" sz="2800" dirty="0"/>
              <a:t>S |</a:t>
            </a:r>
            <a:r>
              <a:rPr lang="zh-CN" altLang="en-US" sz="2800" dirty="0"/>
              <a:t>表示</a:t>
            </a:r>
            <a:r>
              <a:rPr lang="en-US" altLang="zh-CN" sz="2800" dirty="0"/>
              <a:t>S</a:t>
            </a:r>
            <a:r>
              <a:rPr lang="zh-CN" altLang="en-US" sz="2800" dirty="0"/>
              <a:t>等待队列中的进程个数</a:t>
            </a:r>
          </a:p>
          <a:p>
            <a:pPr eaLnBrk="1" hangingPunct="1">
              <a:lnSpc>
                <a:spcPct val="80000"/>
              </a:lnSpc>
              <a:buFont typeface="Wingdings" panose="05000000000000000000" pitchFamily="2" charset="2"/>
              <a:buNone/>
            </a:pPr>
            <a:endParaRPr lang="zh-CN" altLang="en-US" sz="2800" dirty="0"/>
          </a:p>
          <a:p>
            <a:pPr eaLnBrk="1" hangingPunct="1">
              <a:lnSpc>
                <a:spcPct val="80000"/>
              </a:lnSpc>
              <a:buFont typeface="Wingdings" panose="05000000000000000000" pitchFamily="2" charset="2"/>
              <a:buNone/>
            </a:pPr>
            <a:r>
              <a:rPr lang="en-US" altLang="zh-CN" sz="2800" dirty="0"/>
              <a:t>wait(S)：</a:t>
            </a:r>
            <a:r>
              <a:rPr lang="zh-CN" altLang="en-US" sz="2800" dirty="0"/>
              <a:t>表示申请一个资源 </a:t>
            </a:r>
          </a:p>
          <a:p>
            <a:pPr eaLnBrk="1" hangingPunct="1">
              <a:lnSpc>
                <a:spcPct val="80000"/>
              </a:lnSpc>
              <a:buFont typeface="Wingdings" panose="05000000000000000000" pitchFamily="2" charset="2"/>
              <a:buNone/>
            </a:pPr>
            <a:r>
              <a:rPr lang="en-US" altLang="zh-CN" dirty="0"/>
              <a:t>signal</a:t>
            </a:r>
            <a:r>
              <a:rPr lang="en-US" altLang="zh-CN" sz="2800" dirty="0"/>
              <a:t>(S)：</a:t>
            </a:r>
            <a:r>
              <a:rPr lang="zh-CN" altLang="en-US" sz="2800" dirty="0"/>
              <a:t>表示释放一个资源。</a:t>
            </a:r>
          </a:p>
          <a:p>
            <a:pPr eaLnBrk="1" hangingPunct="1">
              <a:lnSpc>
                <a:spcPct val="80000"/>
              </a:lnSpc>
              <a:buFont typeface="Wingdings" panose="05000000000000000000" pitchFamily="2" charset="2"/>
              <a:buNone/>
            </a:pPr>
            <a:endParaRPr lang="zh-CN" altLang="en-US" sz="2800" dirty="0"/>
          </a:p>
          <a:p>
            <a:pPr eaLnBrk="1" hangingPunct="1">
              <a:lnSpc>
                <a:spcPct val="80000"/>
              </a:lnSpc>
              <a:buFont typeface="Wingdings" panose="05000000000000000000" pitchFamily="2" charset="2"/>
              <a:buNone/>
            </a:pPr>
            <a:r>
              <a:rPr lang="zh-CN" altLang="en-US" sz="2800" dirty="0">
                <a:solidFill>
                  <a:srgbClr val="5E49F7"/>
                </a:solidFill>
              </a:rPr>
              <a:t>信号量的初值应该大于等于0</a:t>
            </a:r>
          </a:p>
        </p:txBody>
      </p:sp>
      <p:sp>
        <p:nvSpPr>
          <p:cNvPr id="69635" name="Rectangle 1027">
            <a:extLst>
              <a:ext uri="{FF2B5EF4-FFF2-40B4-BE49-F238E27FC236}">
                <a16:creationId xmlns:a16="http://schemas.microsoft.com/office/drawing/2014/main" id="{EA5A4359-E3FB-4166-8AC9-D00972F97332}"/>
              </a:ext>
            </a:extLst>
          </p:cNvPr>
          <p:cNvSpPr>
            <a:spLocks noGrp="1" noChangeArrowheads="1"/>
          </p:cNvSpPr>
          <p:nvPr>
            <p:ph type="title"/>
          </p:nvPr>
        </p:nvSpPr>
        <p:spPr>
          <a:xfrm>
            <a:off x="304800" y="304800"/>
            <a:ext cx="8562975" cy="887413"/>
          </a:xfrm>
          <a:noFill/>
        </p:spPr>
        <p:txBody>
          <a:bodyPr>
            <a:normAutofit/>
          </a:bodyPr>
          <a:lstStyle/>
          <a:p>
            <a:r>
              <a:rPr lang="zh-CN" altLang="en-US" dirty="0"/>
              <a:t>信号量的物理含义：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59939" y="1028416"/>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484094" y="1641465"/>
            <a:ext cx="7463118" cy="1323439"/>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如果信号量的初始值为</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，表示仅允许一个进程访问临界区，此时的信号量转换成为互斥信号量。</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wait()</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操作和</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signal()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操作分别置于进入区和退出区，如定义</a:t>
            </a:r>
            <a:r>
              <a:rPr lang="en-US" altLang="zh-CN" sz="2000" b="1"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mutex</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为互斥信号量，其初始值为</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，则应用模板为</a:t>
            </a:r>
            <a:r>
              <a:rPr lang="zh-CN" altLang="en-US"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320" y="2721022"/>
            <a:ext cx="3424481" cy="3314014"/>
          </a:xfrm>
          <a:prstGeom prst="rect">
            <a:avLst/>
          </a:prstGeom>
        </p:spPr>
      </p:pic>
      <p:sp>
        <p:nvSpPr>
          <p:cNvPr id="8" name="文本框 5"/>
          <p:cNvSpPr txBox="1"/>
          <p:nvPr/>
        </p:nvSpPr>
        <p:spPr>
          <a:xfrm>
            <a:off x="498574" y="118230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517798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59939" y="1037233"/>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8" y="1584889"/>
            <a:ext cx="7512511" cy="707886"/>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车辆自动计数系统如果使用信号量机制，就能够很好地解决</a:t>
            </a:r>
            <a:r>
              <a:rPr lang="en-US" altLang="zh-CN" sz="2000" b="1" dirty="0">
                <a:solidFill>
                  <a:srgbClr val="000000"/>
                </a:solidFill>
                <a:latin typeface="华文楷体" panose="02010600040101010101" pitchFamily="2" charset="-122"/>
                <a:ea typeface="华文楷体" panose="02010600040101010101" pitchFamily="2" charset="-122"/>
              </a:rPr>
              <a:t>Observer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进程和</a:t>
            </a:r>
            <a:r>
              <a:rPr lang="en-US" altLang="zh-CN" sz="2000" b="1" dirty="0">
                <a:solidFill>
                  <a:srgbClr val="000000"/>
                </a:solidFill>
                <a:latin typeface="华文楷体" panose="02010600040101010101" pitchFamily="2" charset="-122"/>
                <a:ea typeface="华文楷体" panose="02010600040101010101" pitchFamily="2" charset="-122"/>
              </a:rPr>
              <a:t>Reporter</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进程对计数器的互斥访问。具体代码如下：</a:t>
            </a:r>
            <a:endParaRPr lang="zh-CN" altLang="en-US"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246" y="2443492"/>
            <a:ext cx="4586257" cy="4142426"/>
          </a:xfrm>
          <a:prstGeom prst="rect">
            <a:avLst/>
          </a:prstGeom>
          <a:ln w="88900" cap="sq" cmpd="thickThin">
            <a:solidFill>
              <a:srgbClr val="000000"/>
            </a:solidFill>
            <a:prstDash val="solid"/>
            <a:miter lim="800000"/>
          </a:ln>
          <a:effectLst>
            <a:innerShdw blurRad="76200">
              <a:srgbClr val="000000"/>
            </a:innerShdw>
          </a:effectLst>
        </p:spPr>
      </p:pic>
      <p:sp>
        <p:nvSpPr>
          <p:cNvPr id="7" name="文本框 5"/>
          <p:cNvSpPr txBox="1"/>
          <p:nvPr/>
        </p:nvSpPr>
        <p:spPr>
          <a:xfrm>
            <a:off x="498574" y="11879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406284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619195" y="1028201"/>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信号量实现互斥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659939" y="1520757"/>
            <a:ext cx="3569162" cy="400110"/>
          </a:xfrm>
          <a:prstGeom prst="rect">
            <a:avLst/>
          </a:prstGeom>
        </p:spPr>
        <p:txBody>
          <a:bodyPr wrap="square">
            <a:spAutoFit/>
          </a:bodyPr>
          <a:lstStyle/>
          <a:p>
            <a:r>
              <a:rPr lang="zh-CN" altLang="en-US"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注意避免以下的一些错误：</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sp>
        <p:nvSpPr>
          <p:cNvPr id="5" name="矩形 4"/>
          <p:cNvSpPr/>
          <p:nvPr/>
        </p:nvSpPr>
        <p:spPr>
          <a:xfrm>
            <a:off x="890432" y="2139015"/>
            <a:ext cx="2909172"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en-US"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不佳</a:t>
            </a:r>
            <a:r>
              <a:rPr lang="zh-CN" altLang="zh-CN" b="1" kern="1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a:solidFill>
                  <a:srgbClr val="00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observer a lorry;</a:t>
            </a:r>
            <a:endParaRPr lang="zh-CN" altLang="zh-CN" b="1" kern="100" dirty="0">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5334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333375"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矩形 6"/>
          <p:cNvSpPr/>
          <p:nvPr/>
        </p:nvSpPr>
        <p:spPr>
          <a:xfrm>
            <a:off x="4885042" y="2139015"/>
            <a:ext cx="2952750" cy="3901068"/>
          </a:xfrm>
          <a:prstGeom prst="rect">
            <a:avLst/>
          </a:prstGeom>
          <a:solidFill>
            <a:schemeClr val="accent5">
              <a:lumMod val="20000"/>
              <a:lumOff val="80000"/>
            </a:schemeClr>
          </a:solidFill>
          <a:ln>
            <a:solidFill>
              <a:schemeClr val="accent2">
                <a:lumMod val="40000"/>
                <a:lumOff val="60000"/>
              </a:schemeClr>
            </a:solidFill>
          </a:ln>
        </p:spPr>
        <p:txBody>
          <a:bodyPr wrap="square">
            <a:spAutoFit/>
          </a:bodyPr>
          <a:lstStyle/>
          <a:p>
            <a:pPr lvl="0" algn="just">
              <a:lnSpc>
                <a:spcPct val="125000"/>
              </a:lnSpc>
              <a:spcAft>
                <a:spcPts val="0"/>
              </a:spcAft>
              <a:tabLst>
                <a:tab pos="4059555" algn="l"/>
              </a:tabLst>
            </a:pPr>
            <a:r>
              <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错误：</a:t>
            </a: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void Observer(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observer a lorry;</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wait(S);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66725"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count:=count+1;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highlight>
                  <a:srgbClr val="FFFF00"/>
                </a:highlight>
                <a:latin typeface="Calibri" panose="020F0502020204030204" pitchFamily="34" charset="0"/>
                <a:ea typeface="宋体" panose="02010600030101010101" pitchFamily="2" charset="-122"/>
                <a:cs typeface="Times New Roman" panose="02020603050405020304" pitchFamily="18" charset="0"/>
              </a:rPr>
              <a:t>}</a:t>
            </a:r>
            <a:endParaRPr lang="zh-CN" altLang="zh-CN" b="1" kern="100" dirty="0">
              <a:highlight>
                <a:srgbClr val="FFFF00"/>
              </a:highlight>
              <a:latin typeface="Calibri" panose="020F0502020204030204" pitchFamily="34" charset="0"/>
              <a:ea typeface="宋体" panose="0201060003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498574" y="117103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946029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6AECB26-BAA7-4420-ACF5-DB1830ED21B0}"/>
              </a:ext>
            </a:extLst>
          </p:cNvPr>
          <p:cNvSpPr>
            <a:spLocks noGrp="1" noChangeArrowheads="1"/>
          </p:cNvSpPr>
          <p:nvPr>
            <p:ph type="title"/>
          </p:nvPr>
        </p:nvSpPr>
        <p:spPr>
          <a:xfrm>
            <a:off x="773113" y="381000"/>
            <a:ext cx="7459662" cy="609600"/>
          </a:xfrm>
        </p:spPr>
        <p:txBody>
          <a:bodyPr>
            <a:normAutofit fontScale="90000"/>
          </a:bodyPr>
          <a:lstStyle/>
          <a:p>
            <a:pPr eaLnBrk="1" hangingPunct="1"/>
            <a:r>
              <a:rPr lang="zh-CN" altLang="en-US" sz="3600" dirty="0">
                <a:latin typeface="楷体_GB2312" pitchFamily="49" charset="-122"/>
              </a:rPr>
              <a:t>用</a:t>
            </a:r>
            <a:r>
              <a:rPr lang="en-US" altLang="zh-CN" sz="3600" dirty="0" err="1">
                <a:latin typeface="楷体_GB2312" pitchFamily="49" charset="-122"/>
              </a:rPr>
              <a:t>wait、signal</a:t>
            </a:r>
            <a:r>
              <a:rPr lang="zh-CN" altLang="en-US" sz="3600" dirty="0">
                <a:latin typeface="楷体_GB2312" pitchFamily="49" charset="-122"/>
              </a:rPr>
              <a:t>操作解决进程间互斥问题</a:t>
            </a:r>
          </a:p>
        </p:txBody>
      </p:sp>
      <p:grpSp>
        <p:nvGrpSpPr>
          <p:cNvPr id="67587" name="Group 3">
            <a:extLst>
              <a:ext uri="{FF2B5EF4-FFF2-40B4-BE49-F238E27FC236}">
                <a16:creationId xmlns:a16="http://schemas.microsoft.com/office/drawing/2014/main" id="{56C67281-4E7C-4599-A07C-66F4895438E6}"/>
              </a:ext>
            </a:extLst>
          </p:cNvPr>
          <p:cNvGrpSpPr>
            <a:grpSpLocks/>
          </p:cNvGrpSpPr>
          <p:nvPr/>
        </p:nvGrpSpPr>
        <p:grpSpPr bwMode="auto">
          <a:xfrm>
            <a:off x="446088" y="1347788"/>
            <a:ext cx="8229600" cy="5105400"/>
            <a:chOff x="240" y="672"/>
            <a:chExt cx="5184" cy="3216"/>
          </a:xfrm>
        </p:grpSpPr>
        <p:sp>
          <p:nvSpPr>
            <p:cNvPr id="67588" name="Rectangle 4">
              <a:extLst>
                <a:ext uri="{FF2B5EF4-FFF2-40B4-BE49-F238E27FC236}">
                  <a16:creationId xmlns:a16="http://schemas.microsoft.com/office/drawing/2014/main" id="{9C047F5B-C33E-48EC-977C-EE83E4667930}"/>
                </a:ext>
              </a:extLst>
            </p:cNvPr>
            <p:cNvSpPr>
              <a:spLocks noChangeArrowheads="1"/>
            </p:cNvSpPr>
            <p:nvPr/>
          </p:nvSpPr>
          <p:spPr bwMode="auto">
            <a:xfrm>
              <a:off x="240" y="672"/>
              <a:ext cx="5184" cy="3216"/>
            </a:xfrm>
            <a:prstGeom prst="rect">
              <a:avLst/>
            </a:prstGeom>
            <a:gradFill rotWithShape="0">
              <a:gsLst>
                <a:gs pos="0">
                  <a:srgbClr val="99FFCC"/>
                </a:gs>
                <a:gs pos="100000">
                  <a:srgbClr val="47765E"/>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FFCC"/>
              </a:extrusionClr>
              <a:contourClr>
                <a:srgbClr val="99FFCC"/>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89" name="Rectangle 5">
              <a:extLst>
                <a:ext uri="{FF2B5EF4-FFF2-40B4-BE49-F238E27FC236}">
                  <a16:creationId xmlns:a16="http://schemas.microsoft.com/office/drawing/2014/main" id="{FDCF2F01-DBBD-4AC2-AE38-E2BA6F940A99}"/>
                </a:ext>
              </a:extLst>
            </p:cNvPr>
            <p:cNvSpPr>
              <a:spLocks noChangeArrowheads="1"/>
            </p:cNvSpPr>
            <p:nvPr/>
          </p:nvSpPr>
          <p:spPr bwMode="auto">
            <a:xfrm>
              <a:off x="720"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0" name="Text Box 6">
              <a:extLst>
                <a:ext uri="{FF2B5EF4-FFF2-40B4-BE49-F238E27FC236}">
                  <a16:creationId xmlns:a16="http://schemas.microsoft.com/office/drawing/2014/main" id="{995A5FDB-AADA-4A70-864D-497EB2BE0BFF}"/>
                </a:ext>
              </a:extLst>
            </p:cNvPr>
            <p:cNvSpPr txBox="1">
              <a:spLocks noChangeArrowheads="1"/>
            </p:cNvSpPr>
            <p:nvPr/>
          </p:nvSpPr>
          <p:spPr bwMode="auto">
            <a:xfrm>
              <a:off x="816" y="2189"/>
              <a:ext cx="9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67591" name="Text Box 7">
              <a:extLst>
                <a:ext uri="{FF2B5EF4-FFF2-40B4-BE49-F238E27FC236}">
                  <a16:creationId xmlns:a16="http://schemas.microsoft.com/office/drawing/2014/main" id="{15BAB258-540A-48DA-B633-B6536CEB86AF}"/>
                </a:ext>
              </a:extLst>
            </p:cNvPr>
            <p:cNvSpPr txBox="1">
              <a:spLocks noChangeArrowheads="1"/>
            </p:cNvSpPr>
            <p:nvPr/>
          </p:nvSpPr>
          <p:spPr bwMode="auto">
            <a:xfrm>
              <a:off x="720" y="2716"/>
              <a:ext cx="10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
          <p:nvSpPr>
            <p:cNvPr id="67592" name="Rectangle 8">
              <a:extLst>
                <a:ext uri="{FF2B5EF4-FFF2-40B4-BE49-F238E27FC236}">
                  <a16:creationId xmlns:a16="http://schemas.microsoft.com/office/drawing/2014/main" id="{7DB371E6-7B8A-44C2-B9D9-57F70EFAEB54}"/>
                </a:ext>
              </a:extLst>
            </p:cNvPr>
            <p:cNvSpPr>
              <a:spLocks noChangeArrowheads="1"/>
            </p:cNvSpPr>
            <p:nvPr/>
          </p:nvSpPr>
          <p:spPr bwMode="auto">
            <a:xfrm>
              <a:off x="991" y="2476"/>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3" name="Rectangle 9">
              <a:extLst>
                <a:ext uri="{FF2B5EF4-FFF2-40B4-BE49-F238E27FC236}">
                  <a16:creationId xmlns:a16="http://schemas.microsoft.com/office/drawing/2014/main" id="{EFF5BD3F-7F5F-4601-81A7-707B62E5EDD1}"/>
                </a:ext>
              </a:extLst>
            </p:cNvPr>
            <p:cNvSpPr>
              <a:spLocks noChangeArrowheads="1"/>
            </p:cNvSpPr>
            <p:nvPr/>
          </p:nvSpPr>
          <p:spPr bwMode="auto">
            <a:xfrm>
              <a:off x="2345"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4" name="Rectangle 10">
              <a:extLst>
                <a:ext uri="{FF2B5EF4-FFF2-40B4-BE49-F238E27FC236}">
                  <a16:creationId xmlns:a16="http://schemas.microsoft.com/office/drawing/2014/main" id="{AD598978-4C44-4D7F-921E-F51EEC2BC626}"/>
                </a:ext>
              </a:extLst>
            </p:cNvPr>
            <p:cNvSpPr>
              <a:spLocks noChangeArrowheads="1"/>
            </p:cNvSpPr>
            <p:nvPr/>
          </p:nvSpPr>
          <p:spPr bwMode="auto">
            <a:xfrm>
              <a:off x="2616" y="2231"/>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5" name="Rectangle 11">
              <a:extLst>
                <a:ext uri="{FF2B5EF4-FFF2-40B4-BE49-F238E27FC236}">
                  <a16:creationId xmlns:a16="http://schemas.microsoft.com/office/drawing/2014/main" id="{43936616-FD48-448C-9114-7CEDCC698015}"/>
                </a:ext>
              </a:extLst>
            </p:cNvPr>
            <p:cNvSpPr>
              <a:spLocks noChangeArrowheads="1"/>
            </p:cNvSpPr>
            <p:nvPr/>
          </p:nvSpPr>
          <p:spPr bwMode="auto">
            <a:xfrm>
              <a:off x="3925" y="1498"/>
              <a:ext cx="1084" cy="1629"/>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6" name="Rectangle 12">
              <a:extLst>
                <a:ext uri="{FF2B5EF4-FFF2-40B4-BE49-F238E27FC236}">
                  <a16:creationId xmlns:a16="http://schemas.microsoft.com/office/drawing/2014/main" id="{B19AC456-C8B1-4041-AE2A-B08660F0215F}"/>
                </a:ext>
              </a:extLst>
            </p:cNvPr>
            <p:cNvSpPr>
              <a:spLocks noChangeArrowheads="1"/>
            </p:cNvSpPr>
            <p:nvPr/>
          </p:nvSpPr>
          <p:spPr bwMode="auto">
            <a:xfrm>
              <a:off x="4196" y="1905"/>
              <a:ext cx="497" cy="244"/>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7597" name="Text Box 13">
              <a:extLst>
                <a:ext uri="{FF2B5EF4-FFF2-40B4-BE49-F238E27FC236}">
                  <a16:creationId xmlns:a16="http://schemas.microsoft.com/office/drawing/2014/main" id="{2F84C1FD-A941-4439-B699-BDACAC5B19C4}"/>
                </a:ext>
              </a:extLst>
            </p:cNvPr>
            <p:cNvSpPr txBox="1">
              <a:spLocks noChangeArrowheads="1"/>
            </p:cNvSpPr>
            <p:nvPr/>
          </p:nvSpPr>
          <p:spPr bwMode="auto">
            <a:xfrm>
              <a:off x="960" y="976"/>
              <a:ext cx="566"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1</a:t>
              </a:r>
              <a:endParaRPr lang="en-US" altLang="zh-CN" b="1">
                <a:latin typeface="Times New Roman" panose="02020603050405020304" pitchFamily="18" charset="0"/>
              </a:endParaRPr>
            </a:p>
          </p:txBody>
        </p:sp>
        <p:sp>
          <p:nvSpPr>
            <p:cNvPr id="67598" name="Text Box 14">
              <a:extLst>
                <a:ext uri="{FF2B5EF4-FFF2-40B4-BE49-F238E27FC236}">
                  <a16:creationId xmlns:a16="http://schemas.microsoft.com/office/drawing/2014/main" id="{784ED526-FB91-4B88-81E0-C107143F3F1F}"/>
                </a:ext>
              </a:extLst>
            </p:cNvPr>
            <p:cNvSpPr txBox="1">
              <a:spLocks noChangeArrowheads="1"/>
            </p:cNvSpPr>
            <p:nvPr/>
          </p:nvSpPr>
          <p:spPr bwMode="auto">
            <a:xfrm>
              <a:off x="2609" y="976"/>
              <a:ext cx="566"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2</a:t>
              </a:r>
              <a:endParaRPr lang="en-US" altLang="zh-CN" b="1">
                <a:latin typeface="Times New Roman" panose="02020603050405020304" pitchFamily="18" charset="0"/>
              </a:endParaRPr>
            </a:p>
          </p:txBody>
        </p:sp>
        <p:sp>
          <p:nvSpPr>
            <p:cNvPr id="67599" name="Text Box 15">
              <a:extLst>
                <a:ext uri="{FF2B5EF4-FFF2-40B4-BE49-F238E27FC236}">
                  <a16:creationId xmlns:a16="http://schemas.microsoft.com/office/drawing/2014/main" id="{BEBD579B-BBA5-4970-ABDA-A7B792C6AF3C}"/>
                </a:ext>
              </a:extLst>
            </p:cNvPr>
            <p:cNvSpPr txBox="1">
              <a:spLocks noChangeArrowheads="1"/>
            </p:cNvSpPr>
            <p:nvPr/>
          </p:nvSpPr>
          <p:spPr bwMode="auto">
            <a:xfrm>
              <a:off x="4165" y="976"/>
              <a:ext cx="565"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b="1">
                  <a:latin typeface="Times New Roman" panose="02020603050405020304" pitchFamily="18" charset="0"/>
                </a:rPr>
                <a:t>P</a:t>
              </a:r>
              <a:r>
                <a:rPr lang="en-US" altLang="zh-CN" b="1" baseline="-25000">
                  <a:latin typeface="Times New Roman" panose="02020603050405020304" pitchFamily="18" charset="0"/>
                </a:rPr>
                <a:t>3</a:t>
              </a:r>
              <a:endParaRPr lang="en-US" altLang="zh-CN" b="1">
                <a:latin typeface="Times New Roman" panose="02020603050405020304" pitchFamily="18" charset="0"/>
              </a:endParaRPr>
            </a:p>
          </p:txBody>
        </p:sp>
        <p:sp>
          <p:nvSpPr>
            <p:cNvPr id="67600" name="Text Box 16">
              <a:extLst>
                <a:ext uri="{FF2B5EF4-FFF2-40B4-BE49-F238E27FC236}">
                  <a16:creationId xmlns:a16="http://schemas.microsoft.com/office/drawing/2014/main" id="{B022102D-D91A-4307-87DC-1541D0C78C33}"/>
                </a:ext>
              </a:extLst>
            </p:cNvPr>
            <p:cNvSpPr txBox="1">
              <a:spLocks noChangeArrowheads="1"/>
            </p:cNvSpPr>
            <p:nvPr/>
          </p:nvSpPr>
          <p:spPr bwMode="auto">
            <a:xfrm>
              <a:off x="288" y="3323"/>
              <a:ext cx="801" cy="288"/>
            </a:xfrm>
            <a:prstGeom prst="rect">
              <a:avLst/>
            </a:prstGeom>
            <a:solidFill>
              <a:srgbClr val="FF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b="1">
                  <a:latin typeface="Times New Roman" panose="02020603050405020304" pitchFamily="18" charset="0"/>
                  <a:ea typeface="楷体_GB2312" pitchFamily="49" charset="-122"/>
                </a:rPr>
                <a:t>互斥区</a:t>
              </a:r>
              <a:endParaRPr lang="zh-CN" altLang="en-US">
                <a:latin typeface="Times New Roman" panose="02020603050405020304" pitchFamily="18" charset="0"/>
              </a:endParaRPr>
            </a:p>
          </p:txBody>
        </p:sp>
        <p:sp>
          <p:nvSpPr>
            <p:cNvPr id="67601" name="Arc 17">
              <a:extLst>
                <a:ext uri="{FF2B5EF4-FFF2-40B4-BE49-F238E27FC236}">
                  <a16:creationId xmlns:a16="http://schemas.microsoft.com/office/drawing/2014/main" id="{34867289-B09F-4FC2-9EF6-E8EC55E142C8}"/>
                </a:ext>
              </a:extLst>
            </p:cNvPr>
            <p:cNvSpPr>
              <a:spLocks/>
            </p:cNvSpPr>
            <p:nvPr/>
          </p:nvSpPr>
          <p:spPr bwMode="auto">
            <a:xfrm flipH="1">
              <a:off x="523" y="2584"/>
              <a:ext cx="471" cy="696"/>
            </a:xfrm>
            <a:custGeom>
              <a:avLst/>
              <a:gdLst>
                <a:gd name="T0" fmla="*/ 0 w 21600"/>
                <a:gd name="T1" fmla="*/ 0 h 21600"/>
                <a:gd name="T2" fmla="*/ 10 w 21600"/>
                <a:gd name="T3" fmla="*/ 22 h 21600"/>
                <a:gd name="T4" fmla="*/ 0 w 21600"/>
                <a:gd name="T5" fmla="*/ 2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22" name="Text Box 6">
            <a:extLst>
              <a:ext uri="{FF2B5EF4-FFF2-40B4-BE49-F238E27FC236}">
                <a16:creationId xmlns:a16="http://schemas.microsoft.com/office/drawing/2014/main" id="{57A5AE63-90E7-4AF2-8546-3B52BAE553AB}"/>
              </a:ext>
            </a:extLst>
          </p:cNvPr>
          <p:cNvSpPr txBox="1">
            <a:spLocks noChangeArrowheads="1"/>
          </p:cNvSpPr>
          <p:nvPr/>
        </p:nvSpPr>
        <p:spPr bwMode="auto">
          <a:xfrm>
            <a:off x="3889945" y="3294063"/>
            <a:ext cx="156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23" name="Text Box 6">
            <a:extLst>
              <a:ext uri="{FF2B5EF4-FFF2-40B4-BE49-F238E27FC236}">
                <a16:creationId xmlns:a16="http://schemas.microsoft.com/office/drawing/2014/main" id="{84921B28-F158-467A-84E7-C5031CA1C971}"/>
              </a:ext>
            </a:extLst>
          </p:cNvPr>
          <p:cNvSpPr txBox="1">
            <a:spLocks noChangeArrowheads="1"/>
          </p:cNvSpPr>
          <p:nvPr/>
        </p:nvSpPr>
        <p:spPr bwMode="auto">
          <a:xfrm>
            <a:off x="6372226" y="2862423"/>
            <a:ext cx="156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wait(mutex</a:t>
            </a:r>
            <a:r>
              <a:rPr lang="en-US" altLang="zh-CN" b="1" dirty="0">
                <a:latin typeface="Times New Roman" panose="02020603050405020304" pitchFamily="18" charset="0"/>
              </a:rPr>
              <a:t>)</a:t>
            </a:r>
            <a:endParaRPr lang="en-US" altLang="zh-CN" dirty="0">
              <a:latin typeface="Times New Roman" panose="02020603050405020304" pitchFamily="18" charset="0"/>
            </a:endParaRPr>
          </a:p>
        </p:txBody>
      </p:sp>
      <p:sp>
        <p:nvSpPr>
          <p:cNvPr id="24" name="Text Box 7">
            <a:extLst>
              <a:ext uri="{FF2B5EF4-FFF2-40B4-BE49-F238E27FC236}">
                <a16:creationId xmlns:a16="http://schemas.microsoft.com/office/drawing/2014/main" id="{D8F76526-1403-49CC-8FAB-2A9C5E68A9D5}"/>
              </a:ext>
            </a:extLst>
          </p:cNvPr>
          <p:cNvSpPr txBox="1">
            <a:spLocks noChangeArrowheads="1"/>
          </p:cNvSpPr>
          <p:nvPr/>
        </p:nvSpPr>
        <p:spPr bwMode="auto">
          <a:xfrm>
            <a:off x="3813745" y="4344988"/>
            <a:ext cx="172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
        <p:nvSpPr>
          <p:cNvPr id="25" name="Text Box 7">
            <a:extLst>
              <a:ext uri="{FF2B5EF4-FFF2-40B4-BE49-F238E27FC236}">
                <a16:creationId xmlns:a16="http://schemas.microsoft.com/office/drawing/2014/main" id="{F4E37765-8913-43C5-B979-D4A714D3BEA7}"/>
              </a:ext>
            </a:extLst>
          </p:cNvPr>
          <p:cNvSpPr txBox="1">
            <a:spLocks noChangeArrowheads="1"/>
          </p:cNvSpPr>
          <p:nvPr/>
        </p:nvSpPr>
        <p:spPr bwMode="auto">
          <a:xfrm>
            <a:off x="6331928" y="3663951"/>
            <a:ext cx="172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000" b="1" dirty="0">
                <a:latin typeface="Times New Roman" panose="02020603050405020304" pitchFamily="18" charset="0"/>
              </a:rPr>
              <a:t>signal(mutex)</a:t>
            </a:r>
            <a:endParaRPr lang="en-US" altLang="zh-CN" sz="2000"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8344C80-666A-4FBD-9BC0-EDCAFC64EE99}"/>
              </a:ext>
            </a:extLst>
          </p:cNvPr>
          <p:cNvSpPr>
            <a:spLocks noGrp="1" noChangeArrowheads="1"/>
          </p:cNvSpPr>
          <p:nvPr>
            <p:ph type="title"/>
          </p:nvPr>
        </p:nvSpPr>
        <p:spPr/>
        <p:txBody>
          <a:bodyPr/>
          <a:lstStyle/>
          <a:p>
            <a:pPr eaLnBrk="1" hangingPunct="1"/>
            <a:r>
              <a:rPr lang="zh-CN" altLang="en-US" dirty="0"/>
              <a:t>信号量及</a:t>
            </a:r>
            <a:r>
              <a:rPr lang="en-US" altLang="zh-CN" dirty="0" err="1"/>
              <a:t>wait、signal</a:t>
            </a:r>
            <a:r>
              <a:rPr lang="zh-CN" altLang="en-US" dirty="0"/>
              <a:t>操作讨论</a:t>
            </a:r>
          </a:p>
        </p:txBody>
      </p:sp>
      <p:sp>
        <p:nvSpPr>
          <p:cNvPr id="68611" name="Rectangle 3" descr="Rectangle: Click to edit Master text styles&#10;Second level&#10;Third level&#10;Fourth level&#10;Fifth level">
            <a:extLst>
              <a:ext uri="{FF2B5EF4-FFF2-40B4-BE49-F238E27FC236}">
                <a16:creationId xmlns:a16="http://schemas.microsoft.com/office/drawing/2014/main" id="{71335D2C-45D7-4D3F-A4F9-1375CFC99E47}"/>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sz="3000">
                <a:latin typeface="宋体" panose="02010600030101010101" pitchFamily="2" charset="-122"/>
              </a:rPr>
              <a:t>  对于两个并发进程，互斥信号量的值仅取</a:t>
            </a:r>
            <a:r>
              <a:rPr lang="zh-CN" altLang="en-US" sz="3000"/>
              <a:t>1</a:t>
            </a:r>
            <a:r>
              <a:rPr lang="zh-CN" altLang="en-US" sz="3000">
                <a:latin typeface="宋体" panose="02010600030101010101" pitchFamily="2" charset="-122"/>
              </a:rPr>
              <a:t>、</a:t>
            </a:r>
            <a:r>
              <a:rPr lang="zh-CN" altLang="en-US" sz="3000"/>
              <a:t>0和</a:t>
            </a:r>
            <a:r>
              <a:rPr lang="en-US" altLang="zh-CN" sz="3000"/>
              <a:t>-1</a:t>
            </a:r>
            <a:r>
              <a:rPr lang="zh-CN" altLang="en-US" sz="3000">
                <a:latin typeface="宋体" panose="02010600030101010101" pitchFamily="2" charset="-122"/>
              </a:rPr>
              <a:t>三个值</a:t>
            </a:r>
            <a:r>
              <a:rPr lang="zh-CN" altLang="en-US" sz="3000"/>
              <a:t> </a:t>
            </a:r>
          </a:p>
          <a:p>
            <a:pPr algn="just" eaLnBrk="1" hangingPunct="1"/>
            <a:r>
              <a:rPr lang="zh-CN" altLang="en-US" sz="3000">
                <a:latin typeface="Times New Roman" panose="02020603050405020304" pitchFamily="18" charset="0"/>
              </a:rPr>
              <a:t>若</a:t>
            </a:r>
            <a:r>
              <a:rPr lang="en-US" altLang="zh-CN" sz="3000">
                <a:latin typeface="Times New Roman" panose="02020603050405020304" pitchFamily="18" charset="0"/>
              </a:rPr>
              <a:t>mutex</a:t>
            </a:r>
            <a:r>
              <a:rPr lang="zh-CN" altLang="en-US" sz="3000">
                <a:latin typeface="Times New Roman" panose="02020603050405020304" pitchFamily="18" charset="0"/>
              </a:rPr>
              <a:t>＝</a:t>
            </a:r>
            <a:r>
              <a:rPr lang="zh-CN" altLang="en-US" sz="3000"/>
              <a:t>1</a:t>
            </a:r>
            <a:r>
              <a:rPr lang="zh-CN" altLang="en-US" sz="3000">
                <a:latin typeface="Times New Roman" panose="02020603050405020304" pitchFamily="18" charset="0"/>
              </a:rPr>
              <a:t>表示没有进程进入临界区</a:t>
            </a:r>
            <a:endParaRPr lang="zh-CN" altLang="en-US" sz="3000"/>
          </a:p>
          <a:p>
            <a:pPr algn="just" eaLnBrk="1" hangingPunct="1"/>
            <a:r>
              <a:rPr lang="zh-CN" altLang="en-US" sz="3000">
                <a:latin typeface="Times New Roman" panose="02020603050405020304" pitchFamily="18" charset="0"/>
              </a:rPr>
              <a:t>若</a:t>
            </a:r>
            <a:r>
              <a:rPr lang="en-US" altLang="zh-CN" sz="3000">
                <a:latin typeface="Times New Roman" panose="02020603050405020304" pitchFamily="18" charset="0"/>
              </a:rPr>
              <a:t>mutex</a:t>
            </a:r>
            <a:r>
              <a:rPr lang="zh-CN" altLang="en-US" sz="3000">
                <a:latin typeface="Times New Roman" panose="02020603050405020304" pitchFamily="18" charset="0"/>
              </a:rPr>
              <a:t>＝</a:t>
            </a:r>
            <a:r>
              <a:rPr lang="zh-CN" altLang="en-US" sz="3000"/>
              <a:t>0</a:t>
            </a:r>
            <a:r>
              <a:rPr lang="zh-CN" altLang="en-US" sz="3000">
                <a:latin typeface="Times New Roman" panose="02020603050405020304" pitchFamily="18" charset="0"/>
              </a:rPr>
              <a:t>表示有一个进程进入临界区</a:t>
            </a:r>
            <a:endParaRPr lang="zh-CN" altLang="en-US" sz="3000"/>
          </a:p>
          <a:p>
            <a:pPr eaLnBrk="1" hangingPunct="1"/>
            <a:r>
              <a:rPr lang="zh-CN" altLang="en-US" sz="3000">
                <a:latin typeface="宋体" panose="02010600030101010101" pitchFamily="2" charset="-122"/>
              </a:rPr>
              <a:t>若</a:t>
            </a:r>
            <a:r>
              <a:rPr lang="en-US" altLang="zh-CN" sz="3000">
                <a:latin typeface="Times New Roman" panose="02020603050405020304" pitchFamily="18" charset="0"/>
              </a:rPr>
              <a:t>mutex</a:t>
            </a:r>
            <a:r>
              <a:rPr lang="zh-CN" altLang="en-US" sz="3000">
                <a:latin typeface="宋体" panose="02010600030101010101" pitchFamily="2" charset="-122"/>
              </a:rPr>
              <a:t>＝</a:t>
            </a:r>
            <a:r>
              <a:rPr lang="zh-CN" altLang="en-US" sz="3000"/>
              <a:t>-1</a:t>
            </a:r>
            <a:r>
              <a:rPr lang="zh-CN" altLang="en-US" sz="3000">
                <a:latin typeface="宋体" panose="02010600030101010101" pitchFamily="2" charset="-122"/>
              </a:rPr>
              <a:t>表示一个进程进入临界区，另一个进程等待进入。</a:t>
            </a:r>
            <a:r>
              <a:rPr lang="zh-CN" altLang="en-US" sz="3000"/>
              <a:t> </a:t>
            </a:r>
          </a:p>
          <a:p>
            <a:pPr eaLnBrk="1" hangingPunct="1"/>
            <a:endParaRPr lang="zh-CN" altLang="en-US" sz="3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descr="Rectangle: Click to edit Master text styles&#10;Second level&#10;Third level&#10;Fourth level&#10;Fifth level">
            <a:extLst>
              <a:ext uri="{FF2B5EF4-FFF2-40B4-BE49-F238E27FC236}">
                <a16:creationId xmlns:a16="http://schemas.microsoft.com/office/drawing/2014/main" id="{0351A9A1-5F68-4717-9D6B-192BC43E05BD}"/>
              </a:ext>
            </a:extLst>
          </p:cNvPr>
          <p:cNvSpPr>
            <a:spLocks noGrp="1" noChangeArrowheads="1"/>
          </p:cNvSpPr>
          <p:nvPr>
            <p:ph type="body" idx="1"/>
          </p:nvPr>
        </p:nvSpPr>
        <p:spPr>
          <a:xfrm>
            <a:off x="1071563" y="2089150"/>
            <a:ext cx="7124700" cy="3629025"/>
          </a:xfrm>
          <a:noFill/>
        </p:spPr>
        <p:txBody>
          <a:bodyPr>
            <a:normAutofit fontScale="85000" lnSpcReduction="10000"/>
          </a:bodyPr>
          <a:lstStyle/>
          <a:p>
            <a:pPr>
              <a:buNone/>
            </a:pPr>
            <a:r>
              <a:rPr lang="en-US" altLang="zh-CN" dirty="0"/>
              <a:t> </a:t>
            </a:r>
            <a:r>
              <a:rPr lang="en-US" altLang="zh-CN" dirty="0" err="1"/>
              <a:t>wait、signal</a:t>
            </a:r>
            <a:r>
              <a:rPr lang="zh-CN" altLang="en-US" sz="2800" dirty="0"/>
              <a:t>操作的优缺点</a:t>
            </a:r>
          </a:p>
          <a:p>
            <a:pPr eaLnBrk="1" hangingPunct="1">
              <a:buFont typeface="Wingdings" panose="05000000000000000000" pitchFamily="2" charset="2"/>
              <a:buNone/>
            </a:pPr>
            <a:r>
              <a:rPr lang="zh-CN" altLang="en-US" sz="2800" dirty="0"/>
              <a:t>优点：</a:t>
            </a:r>
          </a:p>
          <a:p>
            <a:pPr>
              <a:lnSpc>
                <a:spcPct val="160000"/>
              </a:lnSpc>
              <a:buNone/>
            </a:pPr>
            <a:r>
              <a:rPr lang="zh-CN" altLang="en-US" sz="2800" dirty="0"/>
              <a:t>    简单，而且表达能力强</a:t>
            </a:r>
            <a:r>
              <a:rPr lang="zh-CN" altLang="en-US" sz="2800" i="1" dirty="0"/>
              <a:t>（用</a:t>
            </a:r>
            <a:r>
              <a:rPr lang="en-US" altLang="zh-CN" dirty="0" err="1"/>
              <a:t>wait、signal</a:t>
            </a:r>
            <a:r>
              <a:rPr lang="zh-CN" altLang="en-US" sz="2800" i="1" dirty="0"/>
              <a:t>操作可解决任何同步互斥问题）</a:t>
            </a:r>
            <a:endParaRPr lang="zh-CN" altLang="en-US" sz="2800" dirty="0"/>
          </a:p>
          <a:p>
            <a:pPr eaLnBrk="1" hangingPunct="1">
              <a:buFont typeface="Wingdings" panose="05000000000000000000" pitchFamily="2" charset="2"/>
              <a:buNone/>
            </a:pPr>
            <a:r>
              <a:rPr lang="zh-CN" altLang="en-US" sz="2800" dirty="0"/>
              <a:t>缺点：</a:t>
            </a:r>
          </a:p>
          <a:p>
            <a:pPr>
              <a:lnSpc>
                <a:spcPct val="170000"/>
              </a:lnSpc>
              <a:buNone/>
            </a:pPr>
            <a:r>
              <a:rPr lang="zh-CN" altLang="en-US" sz="2800" dirty="0"/>
              <a:t>    不够安全，</a:t>
            </a:r>
            <a:r>
              <a:rPr lang="en-US" altLang="zh-CN" dirty="0"/>
              <a:t> </a:t>
            </a:r>
            <a:r>
              <a:rPr lang="en-US" altLang="zh-CN" dirty="0" err="1"/>
              <a:t>wait、signal</a:t>
            </a:r>
            <a:r>
              <a:rPr lang="zh-CN" altLang="en-US" sz="2800" dirty="0"/>
              <a:t>操作使用不当会出现死锁；</a:t>
            </a:r>
          </a:p>
          <a:p>
            <a:pPr eaLnBrk="1" hangingPunct="1">
              <a:buFont typeface="Wingdings" panose="05000000000000000000" pitchFamily="2" charset="2"/>
              <a:buNone/>
            </a:pPr>
            <a:r>
              <a:rPr lang="zh-CN" altLang="en-US" sz="2800" dirty="0"/>
              <a:t>   遇到复杂同步互斥问题时实现复杂</a:t>
            </a:r>
          </a:p>
        </p:txBody>
      </p:sp>
      <p:sp>
        <p:nvSpPr>
          <p:cNvPr id="70659" name="Rectangle 3">
            <a:extLst>
              <a:ext uri="{FF2B5EF4-FFF2-40B4-BE49-F238E27FC236}">
                <a16:creationId xmlns:a16="http://schemas.microsoft.com/office/drawing/2014/main" id="{90AEE9BC-2914-4E2E-9B2D-A66DECC71BA1}"/>
              </a:ext>
            </a:extLst>
          </p:cNvPr>
          <p:cNvSpPr>
            <a:spLocks noGrp="1" noChangeArrowheads="1"/>
          </p:cNvSpPr>
          <p:nvPr>
            <p:ph type="title"/>
          </p:nvPr>
        </p:nvSpPr>
        <p:spPr>
          <a:xfrm>
            <a:off x="533400" y="381000"/>
            <a:ext cx="8410575" cy="887413"/>
          </a:xfrm>
          <a:noFill/>
        </p:spPr>
        <p:txBody>
          <a:bodyPr>
            <a:normAutofit/>
          </a:bodyPr>
          <a:lstStyle/>
          <a:p>
            <a:r>
              <a:rPr lang="zh-CN" altLang="en-US" dirty="0"/>
              <a:t>信号量及</a:t>
            </a:r>
            <a:r>
              <a:rPr lang="en-US" altLang="zh-CN" dirty="0" err="1"/>
              <a:t>wait、signal</a:t>
            </a:r>
            <a:r>
              <a:rPr lang="zh-CN" altLang="en-US" dirty="0"/>
              <a:t>操作讨论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descr="Rectangle: Click to edit Master text styles&#10;Second level&#10;Third level&#10;Fourth level&#10;Fifth level">
            <a:extLst>
              <a:ext uri="{FF2B5EF4-FFF2-40B4-BE49-F238E27FC236}">
                <a16:creationId xmlns:a16="http://schemas.microsoft.com/office/drawing/2014/main" id="{0FFD9794-D88E-4C20-BAF6-EC078E5CC145}"/>
              </a:ext>
            </a:extLst>
          </p:cNvPr>
          <p:cNvSpPr>
            <a:spLocks noGrp="1" noChangeArrowheads="1"/>
          </p:cNvSpPr>
          <p:nvPr>
            <p:ph type="body" idx="1"/>
          </p:nvPr>
        </p:nvSpPr>
        <p:spPr>
          <a:xfrm>
            <a:off x="992980" y="1364508"/>
            <a:ext cx="7840627" cy="3979862"/>
          </a:xfrm>
          <a:noFill/>
        </p:spPr>
        <p:txBody>
          <a:bodyPr>
            <a:noAutofit/>
          </a:bodyPr>
          <a:lstStyle/>
          <a:p>
            <a:pPr>
              <a:lnSpc>
                <a:spcPct val="110000"/>
              </a:lnSpc>
              <a:buNone/>
            </a:pPr>
            <a:r>
              <a:rPr lang="en-US" altLang="zh-CN" dirty="0" err="1">
                <a:latin typeface="黑体" panose="02010609060101010101" pitchFamily="49" charset="-122"/>
                <a:ea typeface="黑体" panose="02010609060101010101" pitchFamily="49" charset="-122"/>
              </a:rPr>
              <a:t>wait、signal</a:t>
            </a:r>
            <a:r>
              <a:rPr lang="zh-CN" altLang="en-US" dirty="0">
                <a:latin typeface="黑体" panose="02010609060101010101" pitchFamily="49" charset="-122"/>
                <a:ea typeface="黑体" panose="02010609060101010101" pitchFamily="49" charset="-122"/>
              </a:rPr>
              <a:t>操作必须成对出现，有一个</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操作就一定有一个</a:t>
            </a:r>
            <a:r>
              <a:rPr lang="en-US" altLang="zh-CN" dirty="0">
                <a:latin typeface="黑体" panose="02010609060101010101" pitchFamily="49" charset="-122"/>
                <a:ea typeface="黑体" panose="02010609060101010101" pitchFamily="49" charset="-122"/>
              </a:rPr>
              <a:t>signal</a:t>
            </a:r>
            <a:r>
              <a:rPr lang="zh-CN" altLang="en-US" dirty="0">
                <a:latin typeface="黑体" panose="02010609060101010101" pitchFamily="49" charset="-122"/>
                <a:ea typeface="黑体" panose="02010609060101010101" pitchFamily="49" charset="-122"/>
              </a:rPr>
              <a:t>操作</a:t>
            </a:r>
          </a:p>
          <a:p>
            <a:pPr eaLnBrk="1" hangingPunct="1">
              <a:lnSpc>
                <a:spcPct val="110000"/>
              </a:lnSpc>
              <a:buFont typeface="Wingdings" panose="05000000000000000000" pitchFamily="2" charset="2"/>
              <a:buNone/>
            </a:pPr>
            <a:endParaRPr lang="zh-CN" altLang="en-US" dirty="0">
              <a:latin typeface="黑体" panose="02010609060101010101" pitchFamily="49" charset="-122"/>
              <a:ea typeface="黑体" panose="02010609060101010101" pitchFamily="49" charset="-122"/>
            </a:endParaRPr>
          </a:p>
          <a:p>
            <a:pPr eaLnBrk="1" hangingPunct="1">
              <a:lnSpc>
                <a:spcPct val="110000"/>
              </a:lnSpc>
              <a:buFont typeface="Wingdings" panose="05000000000000000000" pitchFamily="2" charset="2"/>
              <a:buNone/>
            </a:pPr>
            <a:r>
              <a:rPr lang="zh-CN" altLang="en-US" dirty="0">
                <a:latin typeface="黑体" panose="02010609060101010101" pitchFamily="49" charset="-122"/>
                <a:ea typeface="黑体" panose="02010609060101010101" pitchFamily="49" charset="-122"/>
              </a:rPr>
              <a:t>当为互斥操作时，它们同处于同一进程</a:t>
            </a:r>
          </a:p>
          <a:p>
            <a:pPr eaLnBrk="1" hangingPunct="1">
              <a:lnSpc>
                <a:spcPct val="110000"/>
              </a:lnSpc>
              <a:buFont typeface="Wingdings" panose="05000000000000000000" pitchFamily="2" charset="2"/>
              <a:buNone/>
            </a:pPr>
            <a:r>
              <a:rPr lang="zh-CN" altLang="en-US" dirty="0">
                <a:latin typeface="黑体" panose="02010609060101010101" pitchFamily="49" charset="-122"/>
                <a:ea typeface="黑体" panose="02010609060101010101" pitchFamily="49" charset="-122"/>
              </a:rPr>
              <a:t>当为同步操作时，则不在同一进程中出现</a:t>
            </a:r>
          </a:p>
          <a:p>
            <a:pPr eaLnBrk="1" hangingPunct="1">
              <a:lnSpc>
                <a:spcPct val="110000"/>
              </a:lnSpc>
              <a:buFont typeface="Wingdings" panose="05000000000000000000" pitchFamily="2" charset="2"/>
              <a:buNone/>
            </a:pPr>
            <a:endParaRPr lang="zh-CN" altLang="en-US" dirty="0">
              <a:latin typeface="黑体" panose="02010609060101010101" pitchFamily="49" charset="-122"/>
              <a:ea typeface="黑体" panose="02010609060101010101" pitchFamily="49" charset="-122"/>
            </a:endParaRPr>
          </a:p>
          <a:p>
            <a:pPr eaLnBrk="1" hangingPunct="1">
              <a:lnSpc>
                <a:spcPct val="110000"/>
              </a:lnSpc>
              <a:buFont typeface="Wingdings" panose="05000000000000000000" pitchFamily="2" charset="2"/>
              <a:buNone/>
            </a:pPr>
            <a:r>
              <a:rPr lang="zh-CN" altLang="en-US" dirty="0">
                <a:latin typeface="黑体" panose="02010609060101010101" pitchFamily="49" charset="-122"/>
                <a:ea typeface="黑体" panose="02010609060101010101" pitchFamily="49" charset="-122"/>
              </a:rPr>
              <a:t>如果</a:t>
            </a:r>
            <a:r>
              <a:rPr lang="en-US" altLang="zh-CN" dirty="0">
                <a:latin typeface="黑体" panose="02010609060101010101" pitchFamily="49" charset="-122"/>
                <a:ea typeface="黑体" panose="02010609060101010101" pitchFamily="49" charset="-122"/>
              </a:rPr>
              <a:t>wait(S1)</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wait(S2)</a:t>
            </a:r>
            <a:r>
              <a:rPr lang="zh-CN" altLang="en-US" dirty="0">
                <a:latin typeface="黑体" panose="02010609060101010101" pitchFamily="49" charset="-122"/>
                <a:ea typeface="黑体" panose="02010609060101010101" pitchFamily="49" charset="-122"/>
              </a:rPr>
              <a:t>两个操作在一起，那么</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操作的顺序至关重要。</a:t>
            </a:r>
          </a:p>
          <a:p>
            <a:pPr eaLnBrk="1" hangingPunct="1">
              <a:lnSpc>
                <a:spcPct val="110000"/>
              </a:lnSpc>
              <a:buFont typeface="Wingdings" panose="05000000000000000000" pitchFamily="2" charset="2"/>
              <a:buNone/>
            </a:pPr>
            <a:r>
              <a:rPr lang="zh-CN" altLang="en-US" dirty="0">
                <a:latin typeface="黑体" panose="02010609060101010101" pitchFamily="49" charset="-122"/>
                <a:ea typeface="黑体" panose="02010609060101010101" pitchFamily="49" charset="-122"/>
              </a:rPr>
              <a:t>一个同步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操作与一个互斥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操作在一起时同步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操作在互斥</a:t>
            </a:r>
            <a:r>
              <a:rPr lang="en-US" altLang="zh-CN" dirty="0">
                <a:latin typeface="黑体" panose="02010609060101010101" pitchFamily="49" charset="-122"/>
                <a:ea typeface="黑体" panose="02010609060101010101" pitchFamily="49" charset="-122"/>
              </a:rPr>
              <a:t>wait</a:t>
            </a:r>
            <a:r>
              <a:rPr lang="zh-CN" altLang="en-US" dirty="0">
                <a:latin typeface="黑体" panose="02010609060101010101" pitchFamily="49" charset="-122"/>
                <a:ea typeface="黑体" panose="02010609060101010101" pitchFamily="49" charset="-122"/>
              </a:rPr>
              <a:t>操作前</a:t>
            </a:r>
          </a:p>
          <a:p>
            <a:pPr eaLnBrk="1" hangingPunct="1">
              <a:lnSpc>
                <a:spcPct val="110000"/>
              </a:lnSpc>
              <a:buFont typeface="Wingdings" panose="05000000000000000000" pitchFamily="2" charset="2"/>
              <a:buNone/>
            </a:pPr>
            <a:endParaRPr lang="zh-CN" altLang="en-US" dirty="0">
              <a:latin typeface="黑体" panose="02010609060101010101" pitchFamily="49" charset="-122"/>
              <a:ea typeface="黑体" panose="02010609060101010101" pitchFamily="49" charset="-122"/>
            </a:endParaRPr>
          </a:p>
          <a:p>
            <a:pPr eaLnBrk="1" hangingPunct="1">
              <a:lnSpc>
                <a:spcPct val="110000"/>
              </a:lnSpc>
              <a:buFont typeface="Wingdings" panose="05000000000000000000" pitchFamily="2" charset="2"/>
              <a:buNone/>
            </a:pPr>
            <a:r>
              <a:rPr lang="zh-CN" altLang="en-US" dirty="0">
                <a:latin typeface="黑体" panose="02010609060101010101" pitchFamily="49" charset="-122"/>
                <a:ea typeface="黑体" panose="02010609060101010101" pitchFamily="49" charset="-122"/>
              </a:rPr>
              <a:t>而两个</a:t>
            </a:r>
            <a:r>
              <a:rPr lang="en-US" altLang="zh-CN" dirty="0">
                <a:latin typeface="黑体" panose="02010609060101010101" pitchFamily="49" charset="-122"/>
                <a:ea typeface="黑体" panose="02010609060101010101" pitchFamily="49" charset="-122"/>
              </a:rPr>
              <a:t>signal</a:t>
            </a:r>
            <a:r>
              <a:rPr lang="zh-CN" altLang="en-US" dirty="0">
                <a:latin typeface="黑体" panose="02010609060101010101" pitchFamily="49" charset="-122"/>
                <a:ea typeface="黑体" panose="02010609060101010101" pitchFamily="49" charset="-122"/>
              </a:rPr>
              <a:t>操作无关紧要</a:t>
            </a:r>
          </a:p>
        </p:txBody>
      </p:sp>
      <p:sp>
        <p:nvSpPr>
          <p:cNvPr id="71683" name="Rectangle 3">
            <a:extLst>
              <a:ext uri="{FF2B5EF4-FFF2-40B4-BE49-F238E27FC236}">
                <a16:creationId xmlns:a16="http://schemas.microsoft.com/office/drawing/2014/main" id="{BA10F2C6-BF2B-4C4F-A36F-0CF3A7AF75E3}"/>
              </a:ext>
            </a:extLst>
          </p:cNvPr>
          <p:cNvSpPr>
            <a:spLocks noGrp="1" noChangeArrowheads="1"/>
          </p:cNvSpPr>
          <p:nvPr>
            <p:ph type="title"/>
          </p:nvPr>
        </p:nvSpPr>
        <p:spPr>
          <a:xfrm>
            <a:off x="304800" y="381000"/>
            <a:ext cx="8639175" cy="887413"/>
          </a:xfrm>
          <a:noFill/>
        </p:spPr>
        <p:txBody>
          <a:bodyPr>
            <a:normAutofit/>
          </a:bodyPr>
          <a:lstStyle/>
          <a:p>
            <a:r>
              <a:rPr lang="zh-CN" altLang="en-US" dirty="0"/>
              <a:t>信号量及</a:t>
            </a:r>
            <a:r>
              <a:rPr lang="en-US" altLang="zh-CN" dirty="0" err="1"/>
              <a:t>wait、signal</a:t>
            </a:r>
            <a:r>
              <a:rPr lang="zh-CN" altLang="en-US" dirty="0"/>
              <a:t>操作讨论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86428B42-DB84-4B1D-830A-762E388F6DA8}"/>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共享缓冲区的进程的同步</a:t>
            </a:r>
            <a:r>
              <a:rPr lang="zh-CN" altLang="en-US"/>
              <a:t> </a:t>
            </a:r>
          </a:p>
        </p:txBody>
      </p:sp>
      <p:sp>
        <p:nvSpPr>
          <p:cNvPr id="7172" name="Rectangle 3" descr="Rectangle: Click to edit Master text styles&#10;Second level&#10;Third level&#10;Fourth level&#10;Fifth level">
            <a:extLst>
              <a:ext uri="{FF2B5EF4-FFF2-40B4-BE49-F238E27FC236}">
                <a16:creationId xmlns:a16="http://schemas.microsoft.com/office/drawing/2014/main" id="{50079465-44EA-438D-9BDA-2928AE08C23B}"/>
              </a:ext>
            </a:extLst>
          </p:cNvPr>
          <p:cNvSpPr>
            <a:spLocks noGrp="1" noChangeArrowheads="1"/>
          </p:cNvSpPr>
          <p:nvPr>
            <p:ph type="body" idx="1"/>
          </p:nvPr>
        </p:nvSpPr>
        <p:spPr>
          <a:xfrm>
            <a:off x="838200" y="1524000"/>
            <a:ext cx="7772400" cy="4114800"/>
          </a:xfrm>
        </p:spPr>
        <p:txBody>
          <a:bodyPr/>
          <a:lstStyle/>
          <a:p>
            <a:pPr eaLnBrk="1" hangingPunct="1"/>
            <a:r>
              <a:rPr lang="zh-CN" altLang="en-US">
                <a:latin typeface="Times New Roman" panose="02020603050405020304" pitchFamily="18" charset="0"/>
              </a:rPr>
              <a:t>设某计算进程</a:t>
            </a:r>
            <a:r>
              <a:rPr lang="en-US" altLang="zh-CN">
                <a:latin typeface="Times New Roman" panose="02020603050405020304" pitchFamily="18" charset="0"/>
              </a:rPr>
              <a:t>CP</a:t>
            </a:r>
            <a:r>
              <a:rPr lang="zh-CN" altLang="en-US">
                <a:latin typeface="Times New Roman" panose="02020603050405020304" pitchFamily="18" charset="0"/>
              </a:rPr>
              <a:t>和打印进程</a:t>
            </a:r>
            <a:r>
              <a:rPr lang="en-US" altLang="zh-CN">
                <a:latin typeface="Times New Roman" panose="02020603050405020304" pitchFamily="18" charset="0"/>
              </a:rPr>
              <a:t>IOP</a:t>
            </a:r>
            <a:r>
              <a:rPr lang="zh-CN" altLang="en-US">
                <a:latin typeface="Times New Roman" panose="02020603050405020304" pitchFamily="18" charset="0"/>
              </a:rPr>
              <a:t>共用一个单缓冲区，</a:t>
            </a:r>
            <a:r>
              <a:rPr lang="en-US" altLang="zh-CN">
                <a:latin typeface="Times New Roman" panose="02020603050405020304" pitchFamily="18" charset="0"/>
              </a:rPr>
              <a:t>CP</a:t>
            </a:r>
            <a:r>
              <a:rPr lang="zh-CN" altLang="en-US">
                <a:latin typeface="Times New Roman" panose="02020603050405020304" pitchFamily="18" charset="0"/>
              </a:rPr>
              <a:t>进程负责不断地计算数据并送入缓冲区Ｔ中，</a:t>
            </a:r>
            <a:r>
              <a:rPr lang="en-US" altLang="zh-CN">
                <a:latin typeface="Times New Roman" panose="02020603050405020304" pitchFamily="18" charset="0"/>
              </a:rPr>
              <a:t>IOP</a:t>
            </a:r>
            <a:r>
              <a:rPr lang="zh-CN" altLang="en-US">
                <a:latin typeface="Times New Roman" panose="02020603050405020304" pitchFamily="18" charset="0"/>
              </a:rPr>
              <a:t>进程负责不断地从缓冲区Ｔ中取出数据去打印。</a:t>
            </a:r>
            <a:endParaRPr lang="zh-CN" altLang="en-US"/>
          </a:p>
          <a:p>
            <a:pPr algn="just" eaLnBrk="1" hangingPunct="1"/>
            <a:endParaRPr lang="zh-CN" altLang="en-US"/>
          </a:p>
        </p:txBody>
      </p:sp>
      <p:graphicFrame>
        <p:nvGraphicFramePr>
          <p:cNvPr id="7170" name="Object 5">
            <a:extLst>
              <a:ext uri="{FF2B5EF4-FFF2-40B4-BE49-F238E27FC236}">
                <a16:creationId xmlns:a16="http://schemas.microsoft.com/office/drawing/2014/main" id="{C8CBBEB3-5B58-4219-B963-F263E2220B22}"/>
              </a:ext>
            </a:extLst>
          </p:cNvPr>
          <p:cNvGraphicFramePr>
            <a:graphicFrameLocks noChangeAspect="1"/>
          </p:cNvGraphicFramePr>
          <p:nvPr/>
        </p:nvGraphicFramePr>
        <p:xfrm>
          <a:off x="2916238" y="3962400"/>
          <a:ext cx="3455987" cy="2025650"/>
        </p:xfrm>
        <a:graphic>
          <a:graphicData uri="http://schemas.openxmlformats.org/presentationml/2006/ole">
            <mc:AlternateContent xmlns:mc="http://schemas.openxmlformats.org/markup-compatibility/2006">
              <mc:Choice xmlns:v="urn:schemas-microsoft-com:vml" Requires="v">
                <p:oleObj spid="_x0000_s1031" name="位图图像" r:id="rId3" imgW="3062545" imgH="1794393" progId="Paint.Picture">
                  <p:embed/>
                </p:oleObj>
              </mc:Choice>
              <mc:Fallback>
                <p:oleObj name="位图图像" r:id="rId3" imgW="3062545" imgH="1794393" progId="Paint.Picture">
                  <p:embed/>
                  <p:pic>
                    <p:nvPicPr>
                      <p:cNvPr id="7170" name="Object 5">
                        <a:extLst>
                          <a:ext uri="{FF2B5EF4-FFF2-40B4-BE49-F238E27FC236}">
                            <a16:creationId xmlns:a16="http://schemas.microsoft.com/office/drawing/2014/main" id="{C8CBBEB3-5B58-4219-B963-F263E2220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962400"/>
                        <a:ext cx="3455987"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11171" y="1007140"/>
            <a:ext cx="7013551" cy="461665"/>
          </a:xfrm>
          <a:prstGeom prst="rect">
            <a:avLst/>
          </a:prstGeom>
          <a:noFill/>
          <a:ln w="9525">
            <a:noFill/>
            <a:miter lim="800000"/>
            <a:headEnd/>
            <a:tailEnd/>
          </a:ln>
        </p:spPr>
        <p:txBody>
          <a:bodyPr wrap="square">
            <a:spAutoFit/>
          </a:bodyPr>
          <a:lstStyle/>
          <a:p>
            <a:pPr>
              <a:spcBef>
                <a:spcPct val="50000"/>
              </a:spcBef>
            </a:pPr>
            <a:r>
              <a:rPr lang="zh-CN" altLang="zh-CN" sz="2400" b="1" dirty="0">
                <a:solidFill>
                  <a:srgbClr val="6C0000"/>
                </a:solidFill>
              </a:rPr>
              <a:t>临界资源和临界区</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3" name="Text Box 3"/>
          <p:cNvSpPr txBox="1">
            <a:spLocks noChangeArrowheads="1"/>
          </p:cNvSpPr>
          <p:nvPr/>
        </p:nvSpPr>
        <p:spPr bwMode="auto">
          <a:xfrm>
            <a:off x="1193943" y="4148782"/>
            <a:ext cx="2076263" cy="18575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Process Observer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L1:observer a lorry;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count:=count+1;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a:ln>
                  <a:noFill/>
                </a:ln>
                <a:effectLst/>
                <a:latin typeface="Times New Roman" panose="02020603050405020304" pitchFamily="18" charset="0"/>
                <a:ea typeface="等线" panose="02010600030101010101" pitchFamily="2" charset="-122"/>
                <a:cs typeface="Times New Roman" panose="02020603050405020304" pitchFamily="18" charset="0"/>
              </a:rPr>
              <a:t>goto</a:t>
            </a: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 L1;</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5" name="Text Box 2"/>
          <p:cNvSpPr txBox="1">
            <a:spLocks noChangeArrowheads="1"/>
          </p:cNvSpPr>
          <p:nvPr/>
        </p:nvSpPr>
        <p:spPr bwMode="auto">
          <a:xfrm>
            <a:off x="4379291" y="4100718"/>
            <a:ext cx="2121200" cy="18575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Process Reporter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begin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print count;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count:=0;</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end;</a:t>
            </a:r>
            <a:endParaRPr kumimoji="0" lang="zh-CN" altLang="zh-CN"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矩形 5"/>
          <p:cNvSpPr/>
          <p:nvPr/>
        </p:nvSpPr>
        <p:spPr>
          <a:xfrm>
            <a:off x="659939" y="2481837"/>
            <a:ext cx="7916062" cy="1200329"/>
          </a:xfrm>
          <a:prstGeom prst="rect">
            <a:avLst/>
          </a:prstGeom>
        </p:spPr>
        <p:txBody>
          <a:bodyPr wrap="square">
            <a:spAutoFit/>
          </a:bodyPr>
          <a:lstStyle/>
          <a:p>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某交叉路口设置了一个车辆自动计数系统，该系统由观察者进程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Observer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和报告者进程</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组成。观察者能识别卡车，并对通过的卡车计数。</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Reporter</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进程定时将观察者的计数值打印输出，每次打印后把计数值清“</a:t>
            </a:r>
            <a:r>
              <a:rPr lang="en-US"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”，再进行下一个时段的统计，这两个进程的并发执行可完成对每小时卡车流量的统计</a:t>
            </a:r>
            <a:r>
              <a:rPr lang="zh-CN" altLang="en-US"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7" name="矩形 6"/>
          <p:cNvSpPr/>
          <p:nvPr/>
        </p:nvSpPr>
        <p:spPr>
          <a:xfrm>
            <a:off x="1031372" y="1641764"/>
            <a:ext cx="6068675" cy="646331"/>
          </a:xfrm>
          <a:prstGeom prst="rect">
            <a:avLst/>
          </a:prstGeom>
          <a:solidFill>
            <a:schemeClr val="accent1">
              <a:lumMod val="20000"/>
              <a:lumOff val="80000"/>
            </a:schemeClr>
          </a:solidFill>
          <a:ln>
            <a:solidFill>
              <a:srgbClr val="C00000"/>
            </a:solidFill>
          </a:ln>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在某段时间内只允许一个进程使用的资源称为</a:t>
            </a:r>
            <a:r>
              <a:rPr lang="zh-CN"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临界资源</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，使用临界资源的那一部分程序称为程序的</a:t>
            </a:r>
            <a:r>
              <a:rPr lang="zh-CN"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临界区</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8" name="椭圆 7"/>
          <p:cNvSpPr/>
          <p:nvPr/>
        </p:nvSpPr>
        <p:spPr>
          <a:xfrm>
            <a:off x="1177070" y="4956366"/>
            <a:ext cx="1846299" cy="3942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111481" y="4684925"/>
            <a:ext cx="1698985" cy="611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114704" y="3707684"/>
            <a:ext cx="1734257" cy="369332"/>
          </a:xfrm>
          <a:prstGeom prst="rect">
            <a:avLst/>
          </a:prstGeom>
          <a:noFill/>
        </p:spPr>
        <p:txBody>
          <a:bodyPr wrap="none" rtlCol="0">
            <a:spAutoFit/>
          </a:bodyPr>
          <a:lstStyle/>
          <a:p>
            <a:r>
              <a:rPr lang="en-US" altLang="zh-CN" b="1" dirty="0">
                <a:solidFill>
                  <a:srgbClr val="C00000"/>
                </a:solidFill>
              </a:rPr>
              <a:t>Count:</a:t>
            </a:r>
            <a:r>
              <a:rPr lang="zh-CN" altLang="en-US" b="1" dirty="0">
                <a:solidFill>
                  <a:srgbClr val="C00000"/>
                </a:solidFill>
              </a:rPr>
              <a:t>临界资源</a:t>
            </a:r>
          </a:p>
        </p:txBody>
      </p:sp>
      <p:sp>
        <p:nvSpPr>
          <p:cNvPr id="16" name="文本框 15"/>
          <p:cNvSpPr txBox="1"/>
          <p:nvPr/>
        </p:nvSpPr>
        <p:spPr>
          <a:xfrm>
            <a:off x="3340294" y="5903886"/>
            <a:ext cx="877163" cy="369332"/>
          </a:xfrm>
          <a:prstGeom prst="rect">
            <a:avLst/>
          </a:prstGeom>
          <a:noFill/>
        </p:spPr>
        <p:txBody>
          <a:bodyPr wrap="none" rtlCol="0">
            <a:spAutoFit/>
          </a:bodyPr>
          <a:lstStyle/>
          <a:p>
            <a:r>
              <a:rPr lang="zh-CN" altLang="en-US" b="1" dirty="0">
                <a:solidFill>
                  <a:srgbClr val="C00000"/>
                </a:solidFill>
              </a:rPr>
              <a:t>临界区</a:t>
            </a:r>
          </a:p>
        </p:txBody>
      </p:sp>
      <p:cxnSp>
        <p:nvCxnSpPr>
          <p:cNvPr id="18" name="直接箭头连接符 17"/>
          <p:cNvCxnSpPr/>
          <p:nvPr/>
        </p:nvCxnSpPr>
        <p:spPr>
          <a:xfrm flipH="1" flipV="1">
            <a:off x="2537404" y="5397492"/>
            <a:ext cx="894636" cy="47051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65709" y="5303719"/>
            <a:ext cx="285985" cy="5642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AA84DC3-C4FD-405F-B70F-09D5E7125B56}"/>
              </a:ext>
            </a:extLst>
          </p:cNvPr>
          <p:cNvSpPr>
            <a:spLocks noGrp="1" noChangeArrowheads="1"/>
          </p:cNvSpPr>
          <p:nvPr>
            <p:ph type="title"/>
          </p:nvPr>
        </p:nvSpPr>
        <p:spPr/>
        <p:txBody>
          <a:bodyPr/>
          <a:lstStyle/>
          <a:p>
            <a:pPr eaLnBrk="1" hangingPunct="1"/>
            <a:r>
              <a:rPr lang="zh-CN" altLang="en-US"/>
              <a:t>分析</a:t>
            </a:r>
          </a:p>
        </p:txBody>
      </p:sp>
      <p:sp>
        <p:nvSpPr>
          <p:cNvPr id="73731" name="Rectangle 3" descr="Rectangle: Click to edit Master text styles&#10;Second level&#10;Third level&#10;Fourth level&#10;Fifth level">
            <a:extLst>
              <a:ext uri="{FF2B5EF4-FFF2-40B4-BE49-F238E27FC236}">
                <a16:creationId xmlns:a16="http://schemas.microsoft.com/office/drawing/2014/main" id="{B4A54742-F3B7-4F8C-9371-A50E8B540DF6}"/>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zh-CN" altLang="en-US">
                <a:latin typeface="Times New Roman" panose="02020603050405020304" pitchFamily="18" charset="0"/>
              </a:rPr>
              <a:t>通过分析可知，</a:t>
            </a:r>
            <a:r>
              <a:rPr lang="en-US" altLang="zh-CN">
                <a:latin typeface="Times New Roman" panose="02020603050405020304" pitchFamily="18" charset="0"/>
              </a:rPr>
              <a:t>CP</a:t>
            </a:r>
            <a:r>
              <a:rPr lang="zh-CN" altLang="en-US">
                <a:latin typeface="Times New Roman" panose="02020603050405020304" pitchFamily="18" charset="0"/>
              </a:rPr>
              <a:t>、</a:t>
            </a:r>
            <a:r>
              <a:rPr lang="en-US" altLang="zh-CN">
                <a:latin typeface="Times New Roman" panose="02020603050405020304" pitchFamily="18" charset="0"/>
              </a:rPr>
              <a:t>IOP</a:t>
            </a:r>
            <a:r>
              <a:rPr lang="zh-CN" altLang="en-US">
                <a:latin typeface="Times New Roman" panose="02020603050405020304" pitchFamily="18" charset="0"/>
              </a:rPr>
              <a:t>必须遵守以下同步规则：</a:t>
            </a:r>
            <a:r>
              <a:rPr lang="zh-CN" altLang="en-US"/>
              <a:t> </a:t>
            </a:r>
          </a:p>
          <a:p>
            <a:pPr algn="just" eaLnBrk="1" hangingPunct="1">
              <a:lnSpc>
                <a:spcPct val="90000"/>
              </a:lnSpc>
            </a:pPr>
            <a:r>
              <a:rPr lang="zh-CN" altLang="en-US">
                <a:latin typeface="Times New Roman" panose="02020603050405020304" pitchFamily="18" charset="0"/>
              </a:rPr>
              <a:t>当</a:t>
            </a:r>
            <a:r>
              <a:rPr lang="en-US" altLang="zh-CN">
                <a:latin typeface="Times New Roman" panose="02020603050405020304" pitchFamily="18" charset="0"/>
              </a:rPr>
              <a:t>CP</a:t>
            </a:r>
            <a:r>
              <a:rPr lang="zh-CN" altLang="en-US">
                <a:latin typeface="Times New Roman" panose="02020603050405020304" pitchFamily="18" charset="0"/>
              </a:rPr>
              <a:t>进程把计算结果送入缓冲区时，</a:t>
            </a:r>
            <a:r>
              <a:rPr lang="en-US" altLang="zh-CN"/>
              <a:t>IOP</a:t>
            </a:r>
            <a:r>
              <a:rPr lang="zh-CN" altLang="en-US">
                <a:latin typeface="Times New Roman" panose="02020603050405020304" pitchFamily="18" charset="0"/>
              </a:rPr>
              <a:t>进程才能从缓冲区中取出结果去打印</a:t>
            </a:r>
            <a:r>
              <a:rPr lang="zh-CN" altLang="en-US"/>
              <a:t>;</a:t>
            </a:r>
          </a:p>
          <a:p>
            <a:pPr algn="just" eaLnBrk="1" hangingPunct="1">
              <a:lnSpc>
                <a:spcPct val="90000"/>
              </a:lnSpc>
            </a:pPr>
            <a:endParaRPr lang="en-US" altLang="zh-CN">
              <a:latin typeface="Times New Roman" panose="02020603050405020304" pitchFamily="18" charset="0"/>
            </a:endParaRPr>
          </a:p>
          <a:p>
            <a:pPr algn="just" eaLnBrk="1" hangingPunct="1">
              <a:lnSpc>
                <a:spcPct val="90000"/>
              </a:lnSpc>
            </a:pPr>
            <a:r>
              <a:rPr lang="zh-CN" altLang="en-US">
                <a:latin typeface="Times New Roman" panose="02020603050405020304" pitchFamily="18" charset="0"/>
              </a:rPr>
              <a:t>当</a:t>
            </a:r>
            <a:r>
              <a:rPr lang="en-US" altLang="zh-CN"/>
              <a:t>IOP</a:t>
            </a:r>
            <a:r>
              <a:rPr lang="zh-CN" altLang="en-US">
                <a:latin typeface="Times New Roman" panose="02020603050405020304" pitchFamily="18" charset="0"/>
              </a:rPr>
              <a:t>进程把缓冲区中的数据取出打印后，</a:t>
            </a:r>
            <a:r>
              <a:rPr lang="en-US" altLang="zh-CN">
                <a:latin typeface="Times New Roman" panose="02020603050405020304" pitchFamily="18" charset="0"/>
              </a:rPr>
              <a:t>CP</a:t>
            </a:r>
            <a:r>
              <a:rPr lang="zh-CN" altLang="en-US">
                <a:latin typeface="Times New Roman" panose="02020603050405020304" pitchFamily="18" charset="0"/>
              </a:rPr>
              <a:t>进程才能把下一个计算结果送入缓冲区</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descr="Rectangle: Click to edit Master text styles&#10;Second level&#10;Third level&#10;Fourth level&#10;Fifth level">
            <a:extLst>
              <a:ext uri="{FF2B5EF4-FFF2-40B4-BE49-F238E27FC236}">
                <a16:creationId xmlns:a16="http://schemas.microsoft.com/office/drawing/2014/main" id="{18D57560-5115-4347-B712-7482A15F4A10}"/>
              </a:ext>
            </a:extLst>
          </p:cNvPr>
          <p:cNvSpPr>
            <a:spLocks noGrp="1" noChangeArrowheads="1"/>
          </p:cNvSpPr>
          <p:nvPr>
            <p:ph type="body" idx="1"/>
          </p:nvPr>
        </p:nvSpPr>
        <p:spPr>
          <a:xfrm>
            <a:off x="352425" y="914400"/>
            <a:ext cx="8562975" cy="1600200"/>
          </a:xfrm>
        </p:spPr>
        <p:txBody>
          <a:bodyPr/>
          <a:lstStyle/>
          <a:p>
            <a:pPr algn="just" eaLnBrk="1" hangingPunct="1"/>
            <a:r>
              <a:rPr lang="zh-CN" altLang="en-US" sz="2800">
                <a:latin typeface="Times New Roman" panose="02020603050405020304" pitchFamily="18" charset="0"/>
              </a:rPr>
              <a:t>为此设有两个信号量</a:t>
            </a:r>
            <a:r>
              <a:rPr lang="en-US" altLang="zh-CN" sz="2800"/>
              <a:t>Sa=0</a:t>
            </a:r>
            <a:r>
              <a:rPr lang="en-US" altLang="zh-CN" sz="2800">
                <a:latin typeface="Times New Roman" panose="02020603050405020304" pitchFamily="18" charset="0"/>
              </a:rPr>
              <a:t>，</a:t>
            </a:r>
            <a:r>
              <a:rPr lang="en-US" altLang="zh-CN" sz="2800"/>
              <a:t>Sb=1</a:t>
            </a:r>
            <a:r>
              <a:rPr lang="en-US" altLang="zh-CN" sz="2800">
                <a:latin typeface="Times New Roman" panose="02020603050405020304" pitchFamily="18" charset="0"/>
              </a:rPr>
              <a:t>，</a:t>
            </a:r>
            <a:r>
              <a:rPr lang="en-US" altLang="zh-CN" sz="2800"/>
              <a:t>Sa</a:t>
            </a:r>
            <a:r>
              <a:rPr lang="zh-CN" altLang="en-US" sz="2800">
                <a:latin typeface="Times New Roman" panose="02020603050405020304" pitchFamily="18" charset="0"/>
              </a:rPr>
              <a:t>表示缓冲区中有无数据，</a:t>
            </a:r>
            <a:r>
              <a:rPr lang="en-US" altLang="zh-CN" sz="2800"/>
              <a:t>Sb</a:t>
            </a:r>
            <a:r>
              <a:rPr lang="zh-CN" altLang="en-US" sz="2800">
                <a:latin typeface="Times New Roman" panose="02020603050405020304" pitchFamily="18" charset="0"/>
              </a:rPr>
              <a:t>表示缓冲区中有无空位置。</a:t>
            </a:r>
            <a:endParaRPr lang="zh-CN" altLang="en-US" sz="2800"/>
          </a:p>
          <a:p>
            <a:pPr eaLnBrk="1" hangingPunct="1"/>
            <a:r>
              <a:rPr lang="zh-CN" altLang="en-US" sz="2800">
                <a:latin typeface="Times New Roman" panose="02020603050405020304" pitchFamily="18" charset="0"/>
              </a:rPr>
              <a:t>两个进程的同步可以描述如下：</a:t>
            </a:r>
          </a:p>
        </p:txBody>
      </p:sp>
      <p:graphicFrame>
        <p:nvGraphicFramePr>
          <p:cNvPr id="8194" name="Object 8">
            <a:extLst>
              <a:ext uri="{FF2B5EF4-FFF2-40B4-BE49-F238E27FC236}">
                <a16:creationId xmlns:a16="http://schemas.microsoft.com/office/drawing/2014/main" id="{9AF978E4-9753-4B5C-94A7-EAD3907370DC}"/>
              </a:ext>
            </a:extLst>
          </p:cNvPr>
          <p:cNvGraphicFramePr>
            <a:graphicFrameLocks noChangeAspect="1"/>
          </p:cNvGraphicFramePr>
          <p:nvPr/>
        </p:nvGraphicFramePr>
        <p:xfrm>
          <a:off x="381000" y="2438400"/>
          <a:ext cx="8223250" cy="3998913"/>
        </p:xfrm>
        <a:graphic>
          <a:graphicData uri="http://schemas.openxmlformats.org/presentationml/2006/ole">
            <mc:AlternateContent xmlns:mc="http://schemas.openxmlformats.org/markup-compatibility/2006">
              <mc:Choice xmlns:v="urn:schemas-microsoft-com:vml" Requires="v">
                <p:oleObj spid="_x0000_s2055" name="位图图像" r:id="rId3" imgW="6373115" imgH="3010320" progId="Paint.Picture">
                  <p:embed/>
                </p:oleObj>
              </mc:Choice>
              <mc:Fallback>
                <p:oleObj name="位图图像" r:id="rId3" imgW="6373115" imgH="3010320" progId="Paint.Picture">
                  <p:embed/>
                  <p:pic>
                    <p:nvPicPr>
                      <p:cNvPr id="8194" name="Object 8">
                        <a:extLst>
                          <a:ext uri="{FF2B5EF4-FFF2-40B4-BE49-F238E27FC236}">
                            <a16:creationId xmlns:a16="http://schemas.microsoft.com/office/drawing/2014/main" id="{9AF978E4-9753-4B5C-94A7-EAD390737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38400"/>
                        <a:ext cx="8223250" cy="399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B5FD7-0ACF-4310-AD16-633F304BD861}"/>
              </a:ext>
            </a:extLst>
          </p:cNvPr>
          <p:cNvSpPr>
            <a:spLocks noGrp="1"/>
          </p:cNvSpPr>
          <p:nvPr>
            <p:ph type="title"/>
          </p:nvPr>
        </p:nvSpPr>
        <p:spPr/>
        <p:txBody>
          <a:bodyPr/>
          <a:lstStyle/>
          <a:p>
            <a:r>
              <a:rPr lang="zh-CN" altLang="en-US" dirty="0"/>
              <a:t>思考</a:t>
            </a:r>
          </a:p>
        </p:txBody>
      </p:sp>
      <p:sp>
        <p:nvSpPr>
          <p:cNvPr id="3" name="内容占位符 2">
            <a:extLst>
              <a:ext uri="{FF2B5EF4-FFF2-40B4-BE49-F238E27FC236}">
                <a16:creationId xmlns:a16="http://schemas.microsoft.com/office/drawing/2014/main" id="{058E50C5-D2E2-4156-A87A-AF7B8705A61F}"/>
              </a:ext>
            </a:extLst>
          </p:cNvPr>
          <p:cNvSpPr>
            <a:spLocks noGrp="1"/>
          </p:cNvSpPr>
          <p:nvPr>
            <p:ph idx="1"/>
          </p:nvPr>
        </p:nvSpPr>
        <p:spPr/>
        <p:txBody>
          <a:bodyPr/>
          <a:lstStyle/>
          <a:p>
            <a:r>
              <a:rPr lang="zh-CN" altLang="en-US" dirty="0"/>
              <a:t>一个单位的缓冲拓展至多个单位的缓冲，怎么解决</a:t>
            </a:r>
          </a:p>
        </p:txBody>
      </p:sp>
    </p:spTree>
    <p:extLst>
      <p:ext uri="{BB962C8B-B14F-4D97-AF65-F5344CB8AC3E}">
        <p14:creationId xmlns:p14="http://schemas.microsoft.com/office/powerpoint/2010/main" val="143917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480403" y="950920"/>
            <a:ext cx="2339102" cy="553998"/>
          </a:xfrm>
          <a:prstGeom prst="rect">
            <a:avLst/>
          </a:prstGeom>
        </p:spPr>
        <p:txBody>
          <a:bodyPr wrap="non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信号量实现</a:t>
            </a: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59939" y="2968513"/>
            <a:ext cx="3004706" cy="898949"/>
          </a:xfrm>
          <a:prstGeom prst="rect">
            <a:avLst/>
          </a:prstGeom>
        </p:spPr>
      </p:pic>
      <p:sp>
        <p:nvSpPr>
          <p:cNvPr id="8" name="矩形 7"/>
          <p:cNvSpPr/>
          <p:nvPr/>
        </p:nvSpPr>
        <p:spPr>
          <a:xfrm>
            <a:off x="364988" y="1584596"/>
            <a:ext cx="7878059" cy="923330"/>
          </a:xfrm>
          <a:prstGeom prst="rect">
            <a:avLst/>
          </a:prstGeom>
        </p:spPr>
        <p:txBody>
          <a:bodyPr wrap="square">
            <a:spAutoFit/>
          </a:bodyPr>
          <a:lstStyle/>
          <a:p>
            <a:r>
              <a:rPr lang="zh-CN" altLang="en-US" b="1" dirty="0">
                <a:solidFill>
                  <a:srgbClr val="002C6C"/>
                </a:solidFill>
                <a:latin typeface="华文楷体" panose="02010600040101010101" pitchFamily="2" charset="-122"/>
                <a:ea typeface="华文楷体" panose="02010600040101010101" pitchFamily="2" charset="-122"/>
              </a:rPr>
              <a:t>并发进程</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与进程</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共享一个缓冲区，假设缓冲区大小为</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（最多可同时存放</a:t>
            </a:r>
            <a:r>
              <a:rPr lang="en-US" altLang="zh-CN" b="1" dirty="0">
                <a:solidFill>
                  <a:srgbClr val="002C6C"/>
                </a:solidFill>
                <a:latin typeface="华文楷体" panose="02010600040101010101" pitchFamily="2" charset="-122"/>
                <a:ea typeface="华文楷体" panose="02010600040101010101" pitchFamily="2" charset="-122"/>
              </a:rPr>
              <a:t>N</a:t>
            </a:r>
            <a:r>
              <a:rPr lang="zh-CN" altLang="en-US" b="1" dirty="0">
                <a:solidFill>
                  <a:srgbClr val="002C6C"/>
                </a:solidFill>
                <a:latin typeface="华文楷体" panose="02010600040101010101" pitchFamily="2" charset="-122"/>
                <a:ea typeface="华文楷体" panose="02010600040101010101" pitchFamily="2" charset="-122"/>
              </a:rPr>
              <a:t>个数据），</a:t>
            </a:r>
            <a:r>
              <a:rPr lang="en-US" altLang="zh-CN" b="1" dirty="0">
                <a:solidFill>
                  <a:srgbClr val="002C6C"/>
                </a:solidFill>
                <a:latin typeface="华文楷体" panose="02010600040101010101" pitchFamily="2" charset="-122"/>
                <a:ea typeface="华文楷体" panose="02010600040101010101" pitchFamily="2" charset="-122"/>
              </a:rPr>
              <a:t>A</a:t>
            </a:r>
            <a:r>
              <a:rPr lang="zh-CN" altLang="en-US" b="1" dirty="0">
                <a:solidFill>
                  <a:srgbClr val="002C6C"/>
                </a:solidFill>
                <a:latin typeface="华文楷体" panose="02010600040101010101" pitchFamily="2" charset="-122"/>
                <a:ea typeface="华文楷体" panose="02010600040101010101" pitchFamily="2" charset="-122"/>
              </a:rPr>
              <a:t>进程将数据存入缓冲区，而</a:t>
            </a:r>
            <a:r>
              <a:rPr lang="en-US" altLang="zh-CN" b="1" dirty="0">
                <a:solidFill>
                  <a:srgbClr val="002C6C"/>
                </a:solidFill>
                <a:latin typeface="华文楷体" panose="02010600040101010101" pitchFamily="2" charset="-122"/>
                <a:ea typeface="华文楷体" panose="02010600040101010101" pitchFamily="2" charset="-122"/>
              </a:rPr>
              <a:t>B</a:t>
            </a:r>
            <a:r>
              <a:rPr lang="zh-CN" altLang="en-US" b="1" dirty="0">
                <a:solidFill>
                  <a:srgbClr val="002C6C"/>
                </a:solidFill>
                <a:latin typeface="华文楷体" panose="02010600040101010101" pitchFamily="2" charset="-122"/>
                <a:ea typeface="华文楷体" panose="02010600040101010101" pitchFamily="2" charset="-122"/>
              </a:rPr>
              <a:t>进程从缓冲区中将数据取出。此时两个进程的推进会受到某种关系的制约</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13" y="1490799"/>
            <a:ext cx="7562407" cy="4460585"/>
          </a:xfrm>
          <a:prstGeom prst="rect">
            <a:avLst/>
          </a:prstGeom>
        </p:spPr>
      </p:pic>
      <p:pic>
        <p:nvPicPr>
          <p:cNvPr id="10" name="图片 9"/>
          <p:cNvPicPr>
            <a:picLocks noChangeAspect="1"/>
          </p:cNvPicPr>
          <p:nvPr/>
        </p:nvPicPr>
        <p:blipFill>
          <a:blip r:embed="rId2"/>
          <a:stretch>
            <a:fillRect/>
          </a:stretch>
        </p:blipFill>
        <p:spPr>
          <a:xfrm>
            <a:off x="4859064" y="4834449"/>
            <a:ext cx="3004706" cy="898949"/>
          </a:xfrm>
          <a:prstGeom prst="rect">
            <a:avLst/>
          </a:prstGeom>
        </p:spPr>
      </p:pic>
      <p:sp>
        <p:nvSpPr>
          <p:cNvPr id="11" name="文本框 5"/>
          <p:cNvSpPr txBox="1"/>
          <p:nvPr/>
        </p:nvSpPr>
        <p:spPr>
          <a:xfrm>
            <a:off x="364988" y="112400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21437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descr="50%">
            <a:extLst>
              <a:ext uri="{FF2B5EF4-FFF2-40B4-BE49-F238E27FC236}">
                <a16:creationId xmlns:a16="http://schemas.microsoft.com/office/drawing/2014/main" id="{9295D018-20AD-42BD-AD63-B6A0389F89FE}"/>
              </a:ext>
            </a:extLst>
          </p:cNvPr>
          <p:cNvSpPr>
            <a:spLocks noChangeArrowheads="1"/>
          </p:cNvSpPr>
          <p:nvPr/>
        </p:nvSpPr>
        <p:spPr bwMode="auto">
          <a:xfrm>
            <a:off x="685800" y="2971800"/>
            <a:ext cx="7086600" cy="2895600"/>
          </a:xfrm>
          <a:prstGeom prst="rect">
            <a:avLst/>
          </a:prstGeom>
          <a:pattFill prst="pct50">
            <a:fgClr>
              <a:schemeClr val="accent1"/>
            </a:fgClr>
            <a:bgClr>
              <a:schemeClr val="bg1"/>
            </a:bgClr>
          </a:patt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5" name="Rectangle 3">
            <a:extLst>
              <a:ext uri="{FF2B5EF4-FFF2-40B4-BE49-F238E27FC236}">
                <a16:creationId xmlns:a16="http://schemas.microsoft.com/office/drawing/2014/main" id="{361726A3-EB8D-4ABA-B37F-DE0724881971}"/>
              </a:ext>
            </a:extLst>
          </p:cNvPr>
          <p:cNvSpPr>
            <a:spLocks noGrp="1" noChangeArrowheads="1"/>
          </p:cNvSpPr>
          <p:nvPr>
            <p:ph type="title"/>
          </p:nvPr>
        </p:nvSpPr>
        <p:spPr>
          <a:xfrm>
            <a:off x="635000" y="392113"/>
            <a:ext cx="6997700" cy="711200"/>
          </a:xfrm>
          <a:noFill/>
        </p:spPr>
        <p:txBody>
          <a:bodyPr/>
          <a:lstStyle/>
          <a:p>
            <a:pPr eaLnBrk="1" hangingPunct="1"/>
            <a:r>
              <a:rPr lang="zh-CN" altLang="en-US">
                <a:solidFill>
                  <a:schemeClr val="tx1"/>
                </a:solidFill>
                <a:latin typeface="楷体_GB2312" pitchFamily="49" charset="-122"/>
              </a:rPr>
              <a:t>【思考题】</a:t>
            </a:r>
          </a:p>
        </p:txBody>
      </p:sp>
      <p:sp>
        <p:nvSpPr>
          <p:cNvPr id="74756" name="Rectangle 4" descr="Rectangle: Click to edit Master text styles&#10;Second level&#10;Third level&#10;Fourth level&#10;Fifth level">
            <a:extLst>
              <a:ext uri="{FF2B5EF4-FFF2-40B4-BE49-F238E27FC236}">
                <a16:creationId xmlns:a16="http://schemas.microsoft.com/office/drawing/2014/main" id="{3298408A-6913-4C75-9B2A-78376236811F}"/>
              </a:ext>
            </a:extLst>
          </p:cNvPr>
          <p:cNvSpPr>
            <a:spLocks noGrp="1" noChangeArrowheads="1"/>
          </p:cNvSpPr>
          <p:nvPr>
            <p:ph type="body" idx="1"/>
          </p:nvPr>
        </p:nvSpPr>
        <p:spPr>
          <a:xfrm>
            <a:off x="684213" y="990600"/>
            <a:ext cx="7926387" cy="5410200"/>
          </a:xfrm>
          <a:noFill/>
        </p:spPr>
        <p:txBody>
          <a:bodyPr/>
          <a:lstStyle/>
          <a:p>
            <a:pPr eaLnBrk="1" hangingPunct="1">
              <a:buFont typeface="Wingdings" panose="05000000000000000000" pitchFamily="2" charset="2"/>
              <a:buNone/>
            </a:pPr>
            <a:r>
              <a:rPr lang="zh-CN" altLang="en-US" dirty="0"/>
              <a:t>1.用</a:t>
            </a:r>
            <a:r>
              <a:rPr lang="en-US" altLang="zh-CN" dirty="0"/>
              <a:t>wait  signal</a:t>
            </a:r>
            <a:r>
              <a:rPr lang="zh-CN" altLang="en-US" dirty="0"/>
              <a:t>操作解决下图之同步问题</a:t>
            </a:r>
          </a:p>
          <a:p>
            <a:pPr eaLnBrk="1" hangingPunct="1">
              <a:buFont typeface="Wingdings" panose="05000000000000000000" pitchFamily="2" charset="2"/>
              <a:buNone/>
            </a:pPr>
            <a:r>
              <a:rPr lang="zh-CN" altLang="en-US" dirty="0"/>
              <a:t>提示：分别考虑对缓冲区</a:t>
            </a:r>
            <a:r>
              <a:rPr lang="en-US" altLang="zh-CN" dirty="0"/>
              <a:t>S</a:t>
            </a:r>
            <a:r>
              <a:rPr lang="zh-CN" altLang="en-US" dirty="0"/>
              <a:t>和</a:t>
            </a:r>
            <a:r>
              <a:rPr lang="en-US" altLang="zh-CN" dirty="0"/>
              <a:t>T</a:t>
            </a:r>
            <a:r>
              <a:rPr lang="zh-CN" altLang="en-US" dirty="0"/>
              <a:t>的同步，再合并考虑</a:t>
            </a:r>
          </a:p>
        </p:txBody>
      </p:sp>
      <p:sp>
        <p:nvSpPr>
          <p:cNvPr id="74757" name="Rectangle 6">
            <a:extLst>
              <a:ext uri="{FF2B5EF4-FFF2-40B4-BE49-F238E27FC236}">
                <a16:creationId xmlns:a16="http://schemas.microsoft.com/office/drawing/2014/main" id="{1D847B88-8BA7-491D-AB31-12F42DEB320A}"/>
              </a:ext>
            </a:extLst>
          </p:cNvPr>
          <p:cNvSpPr>
            <a:spLocks noChangeArrowheads="1"/>
          </p:cNvSpPr>
          <p:nvPr/>
        </p:nvSpPr>
        <p:spPr bwMode="auto">
          <a:xfrm>
            <a:off x="3124200" y="3733800"/>
            <a:ext cx="990600" cy="533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8" name="Rectangle 7">
            <a:extLst>
              <a:ext uri="{FF2B5EF4-FFF2-40B4-BE49-F238E27FC236}">
                <a16:creationId xmlns:a16="http://schemas.microsoft.com/office/drawing/2014/main" id="{AA2B0719-572F-4458-8A3C-2784E1D25C8E}"/>
              </a:ext>
            </a:extLst>
          </p:cNvPr>
          <p:cNvSpPr>
            <a:spLocks noChangeArrowheads="1"/>
          </p:cNvSpPr>
          <p:nvPr/>
        </p:nvSpPr>
        <p:spPr bwMode="auto">
          <a:xfrm>
            <a:off x="4876800" y="3733800"/>
            <a:ext cx="990600" cy="533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59" name="Freeform 9">
            <a:extLst>
              <a:ext uri="{FF2B5EF4-FFF2-40B4-BE49-F238E27FC236}">
                <a16:creationId xmlns:a16="http://schemas.microsoft.com/office/drawing/2014/main" id="{7E45C392-498D-4635-92D8-6B936298242D}"/>
              </a:ext>
            </a:extLst>
          </p:cNvPr>
          <p:cNvSpPr>
            <a:spLocks/>
          </p:cNvSpPr>
          <p:nvPr/>
        </p:nvSpPr>
        <p:spPr bwMode="auto">
          <a:xfrm>
            <a:off x="17526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0" name="Freeform 10">
            <a:extLst>
              <a:ext uri="{FF2B5EF4-FFF2-40B4-BE49-F238E27FC236}">
                <a16:creationId xmlns:a16="http://schemas.microsoft.com/office/drawing/2014/main" id="{710E343C-9A94-4607-B49F-7B1F280FD003}"/>
              </a:ext>
            </a:extLst>
          </p:cNvPr>
          <p:cNvSpPr>
            <a:spLocks/>
          </p:cNvSpPr>
          <p:nvPr/>
        </p:nvSpPr>
        <p:spPr bwMode="auto">
          <a:xfrm>
            <a:off x="35814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1" name="Freeform 11">
            <a:extLst>
              <a:ext uri="{FF2B5EF4-FFF2-40B4-BE49-F238E27FC236}">
                <a16:creationId xmlns:a16="http://schemas.microsoft.com/office/drawing/2014/main" id="{9DB67820-FDFE-4D7B-BB76-8267E3617395}"/>
              </a:ext>
            </a:extLst>
          </p:cNvPr>
          <p:cNvSpPr>
            <a:spLocks/>
          </p:cNvSpPr>
          <p:nvPr/>
        </p:nvSpPr>
        <p:spPr bwMode="auto">
          <a:xfrm>
            <a:off x="5562600" y="3505200"/>
            <a:ext cx="1676400" cy="228600"/>
          </a:xfrm>
          <a:custGeom>
            <a:avLst/>
            <a:gdLst>
              <a:gd name="T0" fmla="*/ 0 w 1296"/>
              <a:gd name="T1" fmla="*/ 228600 h 168"/>
              <a:gd name="T2" fmla="*/ 682978 w 1296"/>
              <a:gd name="T3" fmla="*/ 32657 h 168"/>
              <a:gd name="T4" fmla="*/ 1179689 w 1296"/>
              <a:gd name="T5" fmla="*/ 32657 h 168"/>
              <a:gd name="T6" fmla="*/ 1676400 w 1296"/>
              <a:gd name="T7" fmla="*/ 228600 h 168"/>
              <a:gd name="T8" fmla="*/ 0 60000 65536"/>
              <a:gd name="T9" fmla="*/ 0 60000 65536"/>
              <a:gd name="T10" fmla="*/ 0 60000 65536"/>
              <a:gd name="T11" fmla="*/ 0 60000 65536"/>
              <a:gd name="T12" fmla="*/ 0 w 1296"/>
              <a:gd name="T13" fmla="*/ 0 h 168"/>
              <a:gd name="T14" fmla="*/ 1296 w 1296"/>
              <a:gd name="T15" fmla="*/ 168 h 168"/>
            </a:gdLst>
            <a:ahLst/>
            <a:cxnLst>
              <a:cxn ang="T8">
                <a:pos x="T0" y="T1"/>
              </a:cxn>
              <a:cxn ang="T9">
                <a:pos x="T2" y="T3"/>
              </a:cxn>
              <a:cxn ang="T10">
                <a:pos x="T4" y="T5"/>
              </a:cxn>
              <a:cxn ang="T11">
                <a:pos x="T6" y="T7"/>
              </a:cxn>
            </a:cxnLst>
            <a:rect l="T12" t="T13" r="T14" b="T15"/>
            <a:pathLst>
              <a:path w="1296" h="168">
                <a:moveTo>
                  <a:pt x="0" y="168"/>
                </a:moveTo>
                <a:cubicBezTo>
                  <a:pt x="188" y="108"/>
                  <a:pt x="376" y="48"/>
                  <a:pt x="528" y="24"/>
                </a:cubicBezTo>
                <a:cubicBezTo>
                  <a:pt x="680" y="0"/>
                  <a:pt x="784" y="0"/>
                  <a:pt x="912" y="24"/>
                </a:cubicBezTo>
                <a:cubicBezTo>
                  <a:pt x="1040" y="48"/>
                  <a:pt x="1224" y="144"/>
                  <a:pt x="1296" y="168"/>
                </a:cubicBezTo>
              </a:path>
            </a:pathLst>
          </a:custGeom>
          <a:noFill/>
          <a:ln w="38100">
            <a:solidFill>
              <a:srgbClr val="0000CC"/>
            </a:solidFill>
            <a:round/>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62" name="Text Box 12">
            <a:extLst>
              <a:ext uri="{FF2B5EF4-FFF2-40B4-BE49-F238E27FC236}">
                <a16:creationId xmlns:a16="http://schemas.microsoft.com/office/drawing/2014/main" id="{3DA8E523-0834-4078-97A2-60D9BC1CC6E1}"/>
              </a:ext>
            </a:extLst>
          </p:cNvPr>
          <p:cNvSpPr txBox="1">
            <a:spLocks noChangeArrowheads="1"/>
          </p:cNvSpPr>
          <p:nvPr/>
        </p:nvSpPr>
        <p:spPr bwMode="auto">
          <a:xfrm>
            <a:off x="2362200" y="2743200"/>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b="1">
                <a:latin typeface="Times New Roman" panose="02020603050405020304" pitchFamily="18" charset="0"/>
              </a:rPr>
              <a:t>get</a:t>
            </a:r>
            <a:endParaRPr lang="en-US" altLang="zh-CN" sz="3200">
              <a:latin typeface="Times New Roman" panose="02020603050405020304" pitchFamily="18" charset="0"/>
            </a:endParaRPr>
          </a:p>
        </p:txBody>
      </p:sp>
      <p:sp>
        <p:nvSpPr>
          <p:cNvPr id="74763" name="Text Box 13">
            <a:extLst>
              <a:ext uri="{FF2B5EF4-FFF2-40B4-BE49-F238E27FC236}">
                <a16:creationId xmlns:a16="http://schemas.microsoft.com/office/drawing/2014/main" id="{6B24DBFD-3804-47E8-AD84-0BD67EB80BAE}"/>
              </a:ext>
            </a:extLst>
          </p:cNvPr>
          <p:cNvSpPr txBox="1">
            <a:spLocks noChangeArrowheads="1"/>
          </p:cNvSpPr>
          <p:nvPr/>
        </p:nvSpPr>
        <p:spPr bwMode="auto">
          <a:xfrm>
            <a:off x="3962400" y="27432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b="1">
                <a:latin typeface="Times New Roman" panose="02020603050405020304" pitchFamily="18" charset="0"/>
              </a:rPr>
              <a:t>copy</a:t>
            </a:r>
          </a:p>
        </p:txBody>
      </p:sp>
      <p:sp>
        <p:nvSpPr>
          <p:cNvPr id="74764" name="Text Box 14">
            <a:extLst>
              <a:ext uri="{FF2B5EF4-FFF2-40B4-BE49-F238E27FC236}">
                <a16:creationId xmlns:a16="http://schemas.microsoft.com/office/drawing/2014/main" id="{3C5F80F5-745B-415B-986E-59855BD722B4}"/>
              </a:ext>
            </a:extLst>
          </p:cNvPr>
          <p:cNvSpPr txBox="1">
            <a:spLocks noChangeArrowheads="1"/>
          </p:cNvSpPr>
          <p:nvPr/>
        </p:nvSpPr>
        <p:spPr bwMode="auto">
          <a:xfrm>
            <a:off x="5867400" y="2743200"/>
            <a:ext cx="914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3200">
                <a:latin typeface="Times New Roman" panose="02020603050405020304" pitchFamily="18" charset="0"/>
              </a:rPr>
              <a:t>put</a:t>
            </a:r>
          </a:p>
        </p:txBody>
      </p:sp>
      <p:sp>
        <p:nvSpPr>
          <p:cNvPr id="74765" name="Text Box 16">
            <a:extLst>
              <a:ext uri="{FF2B5EF4-FFF2-40B4-BE49-F238E27FC236}">
                <a16:creationId xmlns:a16="http://schemas.microsoft.com/office/drawing/2014/main" id="{386F5614-6F8D-41CD-B02E-44DEEB318BA8}"/>
              </a:ext>
            </a:extLst>
          </p:cNvPr>
          <p:cNvSpPr txBox="1">
            <a:spLocks noChangeArrowheads="1"/>
          </p:cNvSpPr>
          <p:nvPr/>
        </p:nvSpPr>
        <p:spPr bwMode="auto">
          <a:xfrm>
            <a:off x="3276600" y="4572000"/>
            <a:ext cx="609600" cy="528638"/>
          </a:xfrm>
          <a:prstGeom prst="rect">
            <a:avLst/>
          </a:prstGeom>
          <a:noFill/>
          <a:ln w="9525">
            <a:solidFill>
              <a:srgbClr val="0000CC"/>
            </a:solidFill>
            <a:miter lim="800000"/>
            <a:headEnd/>
            <a:tailEnd/>
          </a:ln>
          <a:scene3d>
            <a:camera prst="legacyObliqueTopRight"/>
            <a:lightRig rig="legacyFlat3" dir="l"/>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Times New Roman" panose="02020603050405020304" pitchFamily="18" charset="0"/>
              </a:rPr>
              <a:t>s</a:t>
            </a:r>
          </a:p>
        </p:txBody>
      </p:sp>
      <p:sp>
        <p:nvSpPr>
          <p:cNvPr id="74766" name="Text Box 17">
            <a:extLst>
              <a:ext uri="{FF2B5EF4-FFF2-40B4-BE49-F238E27FC236}">
                <a16:creationId xmlns:a16="http://schemas.microsoft.com/office/drawing/2014/main" id="{2DA6A29F-D8B2-46EF-90F3-BEED75DC6130}"/>
              </a:ext>
            </a:extLst>
          </p:cNvPr>
          <p:cNvSpPr txBox="1">
            <a:spLocks noChangeArrowheads="1"/>
          </p:cNvSpPr>
          <p:nvPr/>
        </p:nvSpPr>
        <p:spPr bwMode="auto">
          <a:xfrm>
            <a:off x="4953000" y="4572000"/>
            <a:ext cx="609600" cy="528638"/>
          </a:xfrm>
          <a:prstGeom prst="rect">
            <a:avLst/>
          </a:prstGeom>
          <a:noFill/>
          <a:ln w="9525">
            <a:solidFill>
              <a:srgbClr val="0000CC"/>
            </a:solidFill>
            <a:miter lim="800000"/>
            <a:headEnd/>
            <a:tailEnd/>
          </a:ln>
          <a:scene3d>
            <a:camera prst="legacyObliqueTopRight"/>
            <a:lightRig rig="legacyFlat3" dir="l"/>
          </a:scene3d>
          <a:sp3d extrusionH="430200" prstMaterial="legacyMatte">
            <a:bevelT w="13500" h="13500" prst="angle"/>
            <a:bevelB w="13500" h="13500" prst="angle"/>
            <a:extrusionClr>
              <a:srgbClr val="66CCFF"/>
            </a:extrusionClr>
            <a:contourClr>
              <a:srgbClr val="0000CC"/>
            </a:contourClr>
          </a:sp3d>
          <a:extLst>
            <a:ext uri="{909E8E84-426E-40DD-AFC4-6F175D3DCCD1}">
              <a14:hiddenFill xmlns:a14="http://schemas.microsoft.com/office/drawing/2010/main">
                <a:solidFill>
                  <a:srgbClr val="FFFFFF"/>
                </a:solidFill>
              </a14:hiddenFill>
            </a:ext>
          </a:extLst>
        </p:spPr>
        <p:txBody>
          <a:bodyPr>
            <a:spAutoFit/>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Times New Roman" panose="02020603050405020304" pitchFamily="18" charset="0"/>
              </a:rPr>
              <a:t>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descr="Rectangle: Click to edit Master text styles&#10;Second level&#10;Third level&#10;Fourth level&#10;Fifth level">
            <a:extLst>
              <a:ext uri="{FF2B5EF4-FFF2-40B4-BE49-F238E27FC236}">
                <a16:creationId xmlns:a16="http://schemas.microsoft.com/office/drawing/2014/main" id="{9ECF5A48-F8DD-4406-B7DD-1E47B538F3F0}"/>
              </a:ext>
            </a:extLst>
          </p:cNvPr>
          <p:cNvSpPr>
            <a:spLocks noGrp="1" noChangeArrowheads="1"/>
          </p:cNvSpPr>
          <p:nvPr>
            <p:ph type="body" idx="1"/>
          </p:nvPr>
        </p:nvSpPr>
        <p:spPr>
          <a:xfrm>
            <a:off x="381000" y="914400"/>
            <a:ext cx="8458200" cy="914400"/>
          </a:xfrm>
        </p:spPr>
        <p:txBody>
          <a:bodyPr/>
          <a:lstStyle/>
          <a:p>
            <a:pPr eaLnBrk="1" hangingPunct="1"/>
            <a:r>
              <a:rPr lang="zh-CN" altLang="en-US" sz="2800"/>
              <a:t>设置四个信号量</a:t>
            </a:r>
            <a:r>
              <a:rPr lang="en-US" altLang="zh-CN" sz="2800"/>
              <a:t>Sin=1，Sout=0，Tin=1，Tout=0；</a:t>
            </a:r>
            <a:endParaRPr lang="zh-CN" altLang="en-US" sz="2800"/>
          </a:p>
        </p:txBody>
      </p:sp>
      <p:sp>
        <p:nvSpPr>
          <p:cNvPr id="75779" name="Text Box 4">
            <a:extLst>
              <a:ext uri="{FF2B5EF4-FFF2-40B4-BE49-F238E27FC236}">
                <a16:creationId xmlns:a16="http://schemas.microsoft.com/office/drawing/2014/main" id="{3017FA7A-D4F4-4951-9964-FA3532EF82B3}"/>
              </a:ext>
            </a:extLst>
          </p:cNvPr>
          <p:cNvSpPr txBox="1">
            <a:spLocks noChangeArrowheads="1"/>
          </p:cNvSpPr>
          <p:nvPr/>
        </p:nvSpPr>
        <p:spPr bwMode="auto">
          <a:xfrm>
            <a:off x="0" y="1905000"/>
            <a:ext cx="250260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get：</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wait(Sin）;</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将数放入</a:t>
            </a:r>
            <a:r>
              <a:rPr lang="en-US" altLang="zh-CN" sz="2800" b="1" dirty="0">
                <a:latin typeface="Times New Roman" panose="02020603050405020304" pitchFamily="18" charset="0"/>
              </a:rPr>
              <a:t>S;</a:t>
            </a:r>
          </a:p>
          <a:p>
            <a:r>
              <a:rPr lang="en-US" altLang="zh-CN" sz="2800" b="1" dirty="0">
                <a:latin typeface="Times New Roman" panose="02020603050405020304" pitchFamily="18" charset="0"/>
              </a:rPr>
              <a:t>    signal(</a:t>
            </a:r>
            <a:r>
              <a:rPr lang="en-US" altLang="zh-CN" sz="2800" b="1" dirty="0" err="1">
                <a:latin typeface="Times New Roman" panose="02020603050405020304" pitchFamily="18" charset="0"/>
              </a:rPr>
              <a:t>Sout</a:t>
            </a:r>
            <a:r>
              <a:rPr lang="en-US" altLang="zh-CN" sz="2800" b="1" dirty="0">
                <a:latin typeface="Times New Roman" panose="02020603050405020304" pitchFamily="18" charset="0"/>
              </a:rPr>
              <a:t>);</a:t>
            </a:r>
          </a:p>
          <a:p>
            <a:r>
              <a:rPr lang="en-US" altLang="zh-CN" sz="2800" b="1" dirty="0">
                <a:latin typeface="Times New Roman" panose="02020603050405020304" pitchFamily="18" charset="0"/>
              </a:rPr>
              <a:t>  }</a:t>
            </a:r>
          </a:p>
          <a:p>
            <a:endParaRPr lang="zh-CN" altLang="en-US" sz="2800" b="1" dirty="0">
              <a:solidFill>
                <a:schemeClr val="bg2"/>
              </a:solidFill>
              <a:latin typeface="Times New Roman" panose="02020603050405020304" pitchFamily="18" charset="0"/>
            </a:endParaRPr>
          </a:p>
        </p:txBody>
      </p:sp>
      <p:sp>
        <p:nvSpPr>
          <p:cNvPr id="75780" name="Text Box 5">
            <a:extLst>
              <a:ext uri="{FF2B5EF4-FFF2-40B4-BE49-F238E27FC236}">
                <a16:creationId xmlns:a16="http://schemas.microsoft.com/office/drawing/2014/main" id="{39E35216-0A17-4624-8A7C-86604385ABC7}"/>
              </a:ext>
            </a:extLst>
          </p:cNvPr>
          <p:cNvSpPr txBox="1">
            <a:spLocks noChangeArrowheads="1"/>
          </p:cNvSpPr>
          <p:nvPr/>
        </p:nvSpPr>
        <p:spPr bwMode="auto">
          <a:xfrm>
            <a:off x="2619375" y="1792288"/>
            <a:ext cx="362791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copy：</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a:t>
            </a:r>
            <a:r>
              <a:rPr lang="en-US" altLang="zh-CN" sz="2800" b="1" dirty="0" err="1">
                <a:latin typeface="Times New Roman" panose="02020603050405020304" pitchFamily="18" charset="0"/>
              </a:rPr>
              <a:t>Sout</a:t>
            </a:r>
            <a:r>
              <a:rPr lang="en-US" altLang="zh-CN" sz="2800" b="1" dirty="0">
                <a:latin typeface="Times New Roman" panose="02020603050405020304" pitchFamily="18" charset="0"/>
              </a:rPr>
              <a:t>）;</a:t>
            </a:r>
          </a:p>
          <a:p>
            <a:r>
              <a:rPr lang="en-US" altLang="zh-CN" sz="2800" b="1" dirty="0">
                <a:latin typeface="Times New Roman" panose="02020603050405020304" pitchFamily="18" charset="0"/>
              </a:rPr>
              <a:t>    wait(Tin）;</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将数从</a:t>
            </a:r>
            <a:r>
              <a:rPr lang="en-US" altLang="zh-CN" sz="2800" b="1" dirty="0">
                <a:latin typeface="Times New Roman" panose="02020603050405020304" pitchFamily="18" charset="0"/>
              </a:rPr>
              <a:t>S</a:t>
            </a:r>
            <a:r>
              <a:rPr lang="zh-CN" altLang="en-US" sz="2800" b="1" dirty="0">
                <a:latin typeface="Times New Roman" panose="02020603050405020304" pitchFamily="18" charset="0"/>
              </a:rPr>
              <a:t>取出放入</a:t>
            </a:r>
            <a:r>
              <a:rPr lang="en-US" altLang="zh-CN" sz="2800" b="1" dirty="0">
                <a:latin typeface="Times New Roman" panose="02020603050405020304" pitchFamily="18" charset="0"/>
              </a:rPr>
              <a:t>T;</a:t>
            </a:r>
          </a:p>
          <a:p>
            <a:r>
              <a:rPr lang="en-US" altLang="zh-CN" sz="2800" b="1" dirty="0">
                <a:latin typeface="Times New Roman" panose="02020603050405020304" pitchFamily="18" charset="0"/>
              </a:rPr>
              <a:t>    signal(Tout);</a:t>
            </a:r>
          </a:p>
          <a:p>
            <a:r>
              <a:rPr lang="en-US" altLang="zh-CN" sz="2800" b="1" dirty="0">
                <a:latin typeface="Times New Roman" panose="02020603050405020304" pitchFamily="18" charset="0"/>
              </a:rPr>
              <a:t>    signal(Sin);</a:t>
            </a:r>
          </a:p>
          <a:p>
            <a:r>
              <a:rPr lang="en-US" altLang="zh-CN" sz="2800" b="1" dirty="0">
                <a:latin typeface="Times New Roman" panose="02020603050405020304" pitchFamily="18" charset="0"/>
              </a:rPr>
              <a:t>  }</a:t>
            </a:r>
            <a:endParaRPr lang="zh-CN" altLang="en-US" sz="2800" b="1" dirty="0">
              <a:latin typeface="Times New Roman" panose="02020603050405020304" pitchFamily="18" charset="0"/>
            </a:endParaRPr>
          </a:p>
        </p:txBody>
      </p:sp>
      <p:sp>
        <p:nvSpPr>
          <p:cNvPr id="75781" name="Text Box 6">
            <a:extLst>
              <a:ext uri="{FF2B5EF4-FFF2-40B4-BE49-F238E27FC236}">
                <a16:creationId xmlns:a16="http://schemas.microsoft.com/office/drawing/2014/main" id="{A519C697-0473-4319-9706-CD65BA8ACE03}"/>
              </a:ext>
            </a:extLst>
          </p:cNvPr>
          <p:cNvSpPr txBox="1">
            <a:spLocks noChangeArrowheads="1"/>
          </p:cNvSpPr>
          <p:nvPr/>
        </p:nvSpPr>
        <p:spPr bwMode="auto">
          <a:xfrm>
            <a:off x="6324600" y="1854200"/>
            <a:ext cx="270619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r>
              <a:rPr lang="en-US" altLang="zh-CN" sz="2800" b="1" dirty="0">
                <a:latin typeface="Times New Roman" panose="02020603050405020304" pitchFamily="18" charset="0"/>
              </a:rPr>
              <a:t>put：</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rPr>
              <a:t>  while（1）</a:t>
            </a:r>
          </a:p>
          <a:p>
            <a:r>
              <a:rPr lang="en-US" altLang="zh-CN" sz="2800" b="1" dirty="0">
                <a:latin typeface="Times New Roman" panose="02020603050405020304" pitchFamily="18" charset="0"/>
              </a:rPr>
              <a:t>  {</a:t>
            </a:r>
          </a:p>
          <a:p>
            <a:r>
              <a:rPr lang="en-US" altLang="zh-CN" sz="2800" b="1" dirty="0">
                <a:latin typeface="Times New Roman" panose="02020603050405020304" pitchFamily="18" charset="0"/>
              </a:rPr>
              <a:t>    wait(Tout）;</a:t>
            </a:r>
          </a:p>
          <a:p>
            <a:r>
              <a:rPr lang="en-US" altLang="zh-CN" sz="2800" b="1" dirty="0">
                <a:latin typeface="Times New Roman" panose="02020603050405020304" pitchFamily="18" charset="0"/>
              </a:rPr>
              <a:t>    </a:t>
            </a:r>
            <a:r>
              <a:rPr lang="zh-CN" altLang="en-US" sz="2800" b="1" dirty="0">
                <a:latin typeface="Times New Roman" panose="02020603050405020304" pitchFamily="18" charset="0"/>
              </a:rPr>
              <a:t>将数从</a:t>
            </a:r>
            <a:r>
              <a:rPr lang="en-US" altLang="zh-CN" sz="2800" b="1" dirty="0">
                <a:latin typeface="Times New Roman" panose="02020603050405020304" pitchFamily="18" charset="0"/>
              </a:rPr>
              <a:t>T</a:t>
            </a:r>
            <a:r>
              <a:rPr lang="zh-CN" altLang="en-US" sz="2800" b="1" dirty="0">
                <a:latin typeface="Times New Roman" panose="02020603050405020304" pitchFamily="18" charset="0"/>
              </a:rPr>
              <a:t>取走;</a:t>
            </a:r>
          </a:p>
          <a:p>
            <a:r>
              <a:rPr lang="en-US" altLang="zh-CN" sz="2800" b="1" dirty="0">
                <a:latin typeface="Times New Roman" panose="02020603050405020304" pitchFamily="18" charset="0"/>
              </a:rPr>
              <a:t>    signal(Tin);</a:t>
            </a:r>
          </a:p>
          <a:p>
            <a:r>
              <a:rPr lang="en-US" altLang="zh-CN" sz="2800" b="1" dirty="0">
                <a:latin typeface="Times New Roman" panose="02020603050405020304" pitchFamily="18" charset="0"/>
              </a:rPr>
              <a:t>  }</a:t>
            </a:r>
          </a:p>
          <a:p>
            <a:endParaRPr lang="en-US" altLang="zh-CN" sz="2800" b="1" dirty="0">
              <a:latin typeface="Times New Roman" panose="02020603050405020304" pitchFamily="18" charset="0"/>
            </a:endParaRPr>
          </a:p>
          <a:p>
            <a:endParaRPr lang="zh-CN" altLang="en-US" sz="2800" b="1" dirty="0">
              <a:solidFill>
                <a:srgbClr val="FF0369"/>
              </a:solidFill>
              <a:latin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a:extLst>
              <a:ext uri="{FF2B5EF4-FFF2-40B4-BE49-F238E27FC236}">
                <a16:creationId xmlns:a16="http://schemas.microsoft.com/office/drawing/2014/main" id="{61521947-5D73-401A-9434-9B6B4AC21E47}"/>
              </a:ext>
            </a:extLst>
          </p:cNvPr>
          <p:cNvSpPr>
            <a:spLocks noGrp="1" noChangeArrowheads="1"/>
          </p:cNvSpPr>
          <p:nvPr>
            <p:ph type="title"/>
          </p:nvPr>
        </p:nvSpPr>
        <p:spPr/>
        <p:txBody>
          <a:bodyPr/>
          <a:lstStyle/>
          <a:p>
            <a:pPr eaLnBrk="1" hangingPunct="1"/>
            <a:r>
              <a:rPr lang="zh-CN" altLang="en-US">
                <a:solidFill>
                  <a:schemeClr val="tx1"/>
                </a:solidFill>
                <a:latin typeface="楷体_GB2312" pitchFamily="49" charset="-122"/>
              </a:rPr>
              <a:t>【思考题】</a:t>
            </a:r>
          </a:p>
        </p:txBody>
      </p:sp>
      <p:sp>
        <p:nvSpPr>
          <p:cNvPr id="76803" name="Rectangle 1027" descr="Rectangle: Click to edit Master text styles&#10;Second level&#10;Third level&#10;Fourth level&#10;Fifth level">
            <a:extLst>
              <a:ext uri="{FF2B5EF4-FFF2-40B4-BE49-F238E27FC236}">
                <a16:creationId xmlns:a16="http://schemas.microsoft.com/office/drawing/2014/main" id="{C55D618F-981C-4FD0-9F54-ED61718F7D9B}"/>
              </a:ext>
            </a:extLst>
          </p:cNvPr>
          <p:cNvSpPr>
            <a:spLocks noGrp="1" noChangeArrowheads="1"/>
          </p:cNvSpPr>
          <p:nvPr>
            <p:ph type="body" idx="1"/>
          </p:nvPr>
        </p:nvSpPr>
        <p:spPr/>
        <p:txBody>
          <a:bodyPr/>
          <a:lstStyle/>
          <a:p>
            <a:pPr eaLnBrk="1" hangingPunct="1">
              <a:lnSpc>
                <a:spcPct val="90000"/>
              </a:lnSpc>
            </a:pPr>
            <a:r>
              <a:rPr lang="zh-CN" altLang="en-US" sz="2800"/>
              <a:t>桌上有一空盘，最多允许存放一只水果。爸爸可向盘中放一个苹果或放一个桔子，儿子专等吃盘中的桔子，女儿专等吃苹果。</a:t>
            </a:r>
          </a:p>
          <a:p>
            <a:pPr eaLnBrk="1" hangingPunct="1">
              <a:lnSpc>
                <a:spcPct val="90000"/>
              </a:lnSpc>
              <a:buFont typeface="Wingdings" panose="05000000000000000000" pitchFamily="2" charset="2"/>
              <a:buNone/>
            </a:pPr>
            <a:r>
              <a:rPr lang="zh-CN" altLang="en-US" sz="2800"/>
              <a:t>	试用</a:t>
            </a:r>
            <a:r>
              <a:rPr lang="en-US" altLang="zh-CN" sz="2800"/>
              <a:t>P、V</a:t>
            </a:r>
            <a:r>
              <a:rPr lang="zh-CN" altLang="en-US" sz="2800"/>
              <a:t>操作实现爸爸、儿子、女儿三个并发进程的同步。</a:t>
            </a:r>
          </a:p>
          <a:p>
            <a:pPr eaLnBrk="1" hangingPunct="1">
              <a:lnSpc>
                <a:spcPct val="90000"/>
              </a:lnSpc>
              <a:buFont typeface="Wingdings" panose="05000000000000000000" pitchFamily="2" charset="2"/>
              <a:buNone/>
            </a:pPr>
            <a:endParaRPr lang="zh-CN" altLang="en-US" sz="2800"/>
          </a:p>
          <a:p>
            <a:pPr eaLnBrk="1" hangingPunct="1">
              <a:lnSpc>
                <a:spcPct val="90000"/>
              </a:lnSpc>
              <a:buFont typeface="Wingdings" panose="05000000000000000000" pitchFamily="2" charset="2"/>
              <a:buNone/>
            </a:pPr>
            <a:r>
              <a:rPr lang="zh-CN" altLang="en-US" sz="2800"/>
              <a:t>提示：设置一个信号量表示可否向盘中放水果，一个信号量表示可否取桔子，一个信号量表示可否取苹果。</a:t>
            </a:r>
            <a:endParaRPr lang="zh-CN" altLang="en-US" sz="2800">
              <a:latin typeface="楷体_GB2312"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637F527-FFD2-4849-A900-806AB45AD29A}"/>
              </a:ext>
            </a:extLst>
          </p:cNvPr>
          <p:cNvSpPr>
            <a:spLocks noGrp="1" noChangeArrowheads="1"/>
          </p:cNvSpPr>
          <p:nvPr>
            <p:ph type="title"/>
          </p:nvPr>
        </p:nvSpPr>
        <p:spPr/>
        <p:txBody>
          <a:bodyPr/>
          <a:lstStyle/>
          <a:p>
            <a:pPr eaLnBrk="1" hangingPunct="1"/>
            <a:r>
              <a:rPr lang="zh-CN" altLang="en-US"/>
              <a:t>解</a:t>
            </a:r>
          </a:p>
        </p:txBody>
      </p:sp>
      <p:sp>
        <p:nvSpPr>
          <p:cNvPr id="77827" name="Rectangle 3" descr="Rectangle: Click to edit Master text styles&#10;Second level&#10;Third level&#10;Fourth level&#10;Fifth level">
            <a:extLst>
              <a:ext uri="{FF2B5EF4-FFF2-40B4-BE49-F238E27FC236}">
                <a16:creationId xmlns:a16="http://schemas.microsoft.com/office/drawing/2014/main" id="{21F6F6B7-795B-4B47-A80C-AD1CE64A4132}"/>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t>		设置三个信号量</a:t>
            </a:r>
            <a:r>
              <a:rPr lang="en-US" altLang="zh-CN"/>
              <a:t>S,So,Sa ，</a:t>
            </a:r>
            <a:r>
              <a:rPr lang="zh-CN" altLang="en-US"/>
              <a:t>初值分别为1，0，0。分别表示可否向盘中放水果，可否取桔子，可否取苹果。</a:t>
            </a:r>
            <a:endParaRPr lang="zh-CN" altLang="en-US">
              <a:latin typeface="楷体_GB2312" pitchFamily="49" charset="-122"/>
            </a:endParaRPr>
          </a:p>
          <a:p>
            <a:pPr eaLnBrk="1" hangingPunct="1">
              <a:buFont typeface="Wingdings" panose="05000000000000000000" pitchFamily="2" charset="2"/>
              <a:buNone/>
            </a:pPr>
            <a:endParaRPr lang="zh-CN" altLang="en-US"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a:extLst>
              <a:ext uri="{FF2B5EF4-FFF2-40B4-BE49-F238E27FC236}">
                <a16:creationId xmlns:a16="http://schemas.microsoft.com/office/drawing/2014/main" id="{C5A5D96D-9226-4DC4-A140-546EBC9C22D0}"/>
              </a:ext>
            </a:extLst>
          </p:cNvPr>
          <p:cNvSpPr>
            <a:spLocks noGrp="1" noChangeArrowheads="1"/>
          </p:cNvSpPr>
          <p:nvPr>
            <p:ph type="title"/>
          </p:nvPr>
        </p:nvSpPr>
        <p:spPr/>
        <p:txBody>
          <a:bodyPr/>
          <a:lstStyle/>
          <a:p>
            <a:pPr eaLnBrk="1" hangingPunct="1"/>
            <a:endParaRPr lang="zh-CN" altLang="en-US"/>
          </a:p>
        </p:txBody>
      </p:sp>
      <p:graphicFrame>
        <p:nvGraphicFramePr>
          <p:cNvPr id="308254" name="Group 1054">
            <a:extLst>
              <a:ext uri="{FF2B5EF4-FFF2-40B4-BE49-F238E27FC236}">
                <a16:creationId xmlns:a16="http://schemas.microsoft.com/office/drawing/2014/main" id="{34856E19-F606-4256-88CD-6B190DF55A4F}"/>
              </a:ext>
            </a:extLst>
          </p:cNvPr>
          <p:cNvGraphicFramePr>
            <a:graphicFrameLocks noGrp="1"/>
          </p:cNvGraphicFramePr>
          <p:nvPr>
            <p:ph type="body" idx="1"/>
            <p:extLst>
              <p:ext uri="{D42A27DB-BD31-4B8C-83A1-F6EECF244321}">
                <p14:modId xmlns:p14="http://schemas.microsoft.com/office/powerpoint/2010/main" val="1999085601"/>
              </p:ext>
            </p:extLst>
          </p:nvPr>
        </p:nvGraphicFramePr>
        <p:xfrm>
          <a:off x="192947" y="1905000"/>
          <a:ext cx="8417654" cy="4614863"/>
        </p:xfrm>
        <a:graphic>
          <a:graphicData uri="http://schemas.openxmlformats.org/drawingml/2006/table">
            <a:tbl>
              <a:tblPr/>
              <a:tblGrid>
                <a:gridCol w="3173813">
                  <a:extLst>
                    <a:ext uri="{9D8B030D-6E8A-4147-A177-3AD203B41FA5}">
                      <a16:colId xmlns:a16="http://schemas.microsoft.com/office/drawing/2014/main" val="20000"/>
                    </a:ext>
                  </a:extLst>
                </a:gridCol>
                <a:gridCol w="2547991">
                  <a:extLst>
                    <a:ext uri="{9D8B030D-6E8A-4147-A177-3AD203B41FA5}">
                      <a16:colId xmlns:a16="http://schemas.microsoft.com/office/drawing/2014/main" val="20001"/>
                    </a:ext>
                  </a:extLst>
                </a:gridCol>
                <a:gridCol w="2695850">
                  <a:extLst>
                    <a:ext uri="{9D8B030D-6E8A-4147-A177-3AD203B41FA5}">
                      <a16:colId xmlns:a16="http://schemas.microsoft.com/office/drawing/2014/main" val="20002"/>
                    </a:ext>
                  </a:extLst>
                </a:gridCol>
              </a:tblGrid>
              <a:tr h="46148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Father()</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400" b="0" i="0" u="none" strike="noStrike" cap="none" normalizeH="0" baseline="0" dirty="0">
                          <a:ln>
                            <a:noFill/>
                          </a:ln>
                          <a:solidFill>
                            <a:schemeClr val="tx1"/>
                          </a:solidFill>
                          <a:effectLst/>
                          <a:latin typeface="Tahoma" pitchFamily="34" charset="0"/>
                          <a:ea typeface="宋体" pitchFamily="2" charset="-122"/>
                        </a:rPr>
                        <a:t>将水果放入盘中;</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chemeClr val="tx1"/>
                          </a:solidFill>
                          <a:effectLst/>
                          <a:latin typeface="Tahoma" pitchFamily="34" charset="0"/>
                          <a:ea typeface="宋体" pitchFamily="2" charset="-122"/>
                        </a:rPr>
                        <a:t>if</a:t>
                      </a:r>
                      <a:r>
                        <a:rPr kumimoji="1" lang="en-US" altLang="zh-CN" sz="2400" b="0" i="0" u="none" strike="noStrike" cap="none" normalizeH="0" baseline="0" dirty="0">
                          <a:ln>
                            <a:noFill/>
                          </a:ln>
                          <a:solidFill>
                            <a:schemeClr val="tx1"/>
                          </a:solidFill>
                          <a:effectLst/>
                          <a:latin typeface="Tahoma" pitchFamily="34" charset="0"/>
                          <a:ea typeface="宋体" pitchFamily="2" charset="-122"/>
                        </a:rPr>
                        <a:t>(</a:t>
                      </a:r>
                      <a:r>
                        <a:rPr kumimoji="1" lang="zh-CN" altLang="en-US" sz="2400" b="0" i="0" u="none" strike="noStrike" cap="none" normalizeH="0" baseline="0" dirty="0">
                          <a:ln>
                            <a:noFill/>
                          </a:ln>
                          <a:solidFill>
                            <a:schemeClr val="tx1"/>
                          </a:solidFill>
                          <a:effectLst/>
                          <a:latin typeface="Tahoma" pitchFamily="34" charset="0"/>
                          <a:ea typeface="宋体" pitchFamily="2" charset="-122"/>
                        </a:rPr>
                        <a:t>桔子)</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signal(So)</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else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signal(Sa)</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txBody>
                  <a:tcPr marT="45722" marB="45722"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Son()</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wait(So)</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取桔子</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000"/>
                          </a:solidFill>
                          <a:effectLst/>
                          <a:latin typeface="Tahoma" pitchFamily="34" charset="0"/>
                          <a:ea typeface="宋体" pitchFamily="2" charset="-122"/>
                        </a:rPr>
                        <a:t>signal</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吃桔子;</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txBody>
                  <a:tcPr marT="45722" marB="45722"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Daughter()</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while(1)</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wait(Sa)</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取苹果</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r>
                        <a:rPr kumimoji="1" lang="en-US" altLang="zh-CN" sz="2800" b="0" i="0" u="none" strike="noStrike" cap="none" normalizeH="0" baseline="0" dirty="0">
                          <a:ln>
                            <a:noFill/>
                          </a:ln>
                          <a:solidFill>
                            <a:srgbClr val="FF0369"/>
                          </a:solidFill>
                          <a:effectLst/>
                          <a:latin typeface="Tahoma" pitchFamily="34" charset="0"/>
                          <a:ea typeface="宋体" pitchFamily="2" charset="-122"/>
                        </a:rPr>
                        <a:t>signal(S)</a:t>
                      </a: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      </a:t>
                      </a:r>
                      <a:r>
                        <a:rPr kumimoji="1" lang="zh-CN" altLang="en-US" sz="2800" b="0" i="0" u="none" strike="noStrike" cap="none" normalizeH="0" baseline="0" dirty="0">
                          <a:ln>
                            <a:noFill/>
                          </a:ln>
                          <a:solidFill>
                            <a:schemeClr val="tx1"/>
                          </a:solidFill>
                          <a:effectLst/>
                          <a:latin typeface="Tahoma" pitchFamily="34" charset="0"/>
                          <a:ea typeface="宋体" pitchFamily="2" charset="-122"/>
                        </a:rPr>
                        <a:t>吃苹果;</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800" b="0" i="0" u="none" strike="noStrike" cap="none" normalizeH="0" baseline="0" dirty="0">
                          <a:ln>
                            <a:noFill/>
                          </a:ln>
                          <a:solidFill>
                            <a:schemeClr val="tx1"/>
                          </a:solidFill>
                          <a:effectLst/>
                          <a:latin typeface="Tahoma" pitchFamily="34"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800" b="0" i="0" u="none" strike="noStrike" cap="none" normalizeH="0" baseline="0" dirty="0">
                          <a:ln>
                            <a:noFill/>
                          </a:ln>
                          <a:solidFill>
                            <a:schemeClr val="tx1"/>
                          </a:solidFill>
                          <a:effectLst/>
                          <a:latin typeface="Tahoma" pitchFamily="34" charset="0"/>
                          <a:ea typeface="宋体" pitchFamily="2" charset="-122"/>
                        </a:rPr>
                        <a: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800" b="0" i="0" u="none" strike="noStrike" cap="none" normalizeH="0" baseline="0" dirty="0">
                        <a:ln>
                          <a:noFill/>
                        </a:ln>
                        <a:solidFill>
                          <a:schemeClr val="tx1"/>
                        </a:solidFill>
                        <a:effectLst/>
                        <a:latin typeface="Tahoma" pitchFamily="34" charset="0"/>
                        <a:ea typeface="宋体" pitchFamily="2" charset="-122"/>
                      </a:endParaRPr>
                    </a:p>
                  </a:txBody>
                  <a:tcPr marT="45722" marB="45722"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587875" y="889917"/>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取物问题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337210" y="1356316"/>
            <a:ext cx="7986519"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饭桌上有一个碟子可以盛装水果，但是一次只能盛装一个水果。父亲一次向碟子上放上一个橘子，母亲一次向碟子放上一个苹果；女儿只吃苹果，儿子只吃橘子。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在这个场景里，显然，碟子是一个临界资源。父亲，母亲，女儿，儿子可以看做是并发执行的四个进程，这四个进程的推进既需要实现互斥，同时也需要实现同步关系，仔细分析一下，这四个进程要满足以下几个条件：</a:t>
            </a:r>
          </a:p>
          <a:p>
            <a:pPr marL="26670" indent="26670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）父亲、母亲、儿子、女儿必须互斥地使用碟子。</a:t>
            </a: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）只有当碟子里的水果被人取走时，父亲或母亲才能重新放入水果。</a:t>
            </a:r>
          </a:p>
          <a:p>
            <a:pPr indent="293370"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）只有当碟子上有水果时，儿子或女儿才能取走自己喜欢的水果。</a:t>
            </a:r>
          </a:p>
        </p:txBody>
      </p:sp>
      <p:sp>
        <p:nvSpPr>
          <p:cNvPr id="7" name="文本框 5"/>
          <p:cNvSpPr txBox="1"/>
          <p:nvPr/>
        </p:nvSpPr>
        <p:spPr>
          <a:xfrm>
            <a:off x="443443" y="10391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pic>
        <p:nvPicPr>
          <p:cNvPr id="3" name="图片 2"/>
          <p:cNvPicPr>
            <a:picLocks noChangeAspect="1"/>
          </p:cNvPicPr>
          <p:nvPr/>
        </p:nvPicPr>
        <p:blipFill>
          <a:blip r:embed="rId2"/>
          <a:stretch>
            <a:fillRect/>
          </a:stretch>
        </p:blipFill>
        <p:spPr>
          <a:xfrm>
            <a:off x="2501656" y="889917"/>
            <a:ext cx="5212469" cy="6069873"/>
          </a:xfrm>
          <a:prstGeom prst="rect">
            <a:avLst/>
          </a:prstGeom>
        </p:spPr>
      </p:pic>
    </p:spTree>
    <p:extLst>
      <p:ext uri="{BB962C8B-B14F-4D97-AF65-F5344CB8AC3E}">
        <p14:creationId xmlns:p14="http://schemas.microsoft.com/office/powerpoint/2010/main" val="88937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F7F1444-FB42-4E51-8E42-3D8582C8333E}"/>
              </a:ext>
            </a:extLst>
          </p:cNvPr>
          <p:cNvSpPr>
            <a:spLocks noGrp="1" noChangeArrowheads="1"/>
          </p:cNvSpPr>
          <p:nvPr>
            <p:ph type="title"/>
          </p:nvPr>
        </p:nvSpPr>
        <p:spPr/>
        <p:txBody>
          <a:bodyPr/>
          <a:lstStyle/>
          <a:p>
            <a:pPr eaLnBrk="1" hangingPunct="1"/>
            <a:endParaRPr lang="zh-CN" altLang="en-US"/>
          </a:p>
        </p:txBody>
      </p:sp>
      <p:sp>
        <p:nvSpPr>
          <p:cNvPr id="283651" name="Rectangle 3" descr="Rectangle: Click to edit Master text styles&#10;Second level&#10;Third level&#10;Fourth level&#10;Fifth level">
            <a:extLst>
              <a:ext uri="{FF2B5EF4-FFF2-40B4-BE49-F238E27FC236}">
                <a16:creationId xmlns:a16="http://schemas.microsoft.com/office/drawing/2014/main" id="{0D4C72BC-521D-4D2B-9E18-8A7104E3C596}"/>
              </a:ext>
            </a:extLst>
          </p:cNvPr>
          <p:cNvSpPr>
            <a:spLocks noGrp="1" noChangeArrowheads="1"/>
          </p:cNvSpPr>
          <p:nvPr>
            <p:ph type="body" idx="1"/>
          </p:nvPr>
        </p:nvSpPr>
        <p:spPr/>
        <p:txBody>
          <a:bodyPr/>
          <a:lstStyle/>
          <a:p>
            <a:pPr algn="just" eaLnBrk="1" hangingPunct="1"/>
            <a:r>
              <a:rPr lang="zh-CN" altLang="en-US" sz="2800" b="1">
                <a:solidFill>
                  <a:srgbClr val="FF0369"/>
                </a:solidFill>
                <a:latin typeface="Times New Roman" panose="02020603050405020304" pitchFamily="18" charset="0"/>
              </a:rPr>
              <a:t>临界资源(</a:t>
            </a:r>
            <a:r>
              <a:rPr lang="en-US" altLang="zh-CN"/>
              <a:t>critical resource</a:t>
            </a:r>
            <a:r>
              <a:rPr lang="zh-CN" altLang="en-US" sz="2800" b="1">
                <a:solidFill>
                  <a:srgbClr val="FF0369"/>
                </a:solidFill>
                <a:latin typeface="Times New Roman" panose="02020603050405020304" pitchFamily="18" charset="0"/>
              </a:rPr>
              <a:t>)</a:t>
            </a:r>
            <a:r>
              <a:rPr lang="zh-CN" altLang="en-US" sz="2800">
                <a:latin typeface="Times New Roman" panose="02020603050405020304" pitchFamily="18" charset="0"/>
              </a:rPr>
              <a:t>：一次仅允许一个进程访问的资源。</a:t>
            </a:r>
          </a:p>
          <a:p>
            <a:pPr algn="just" eaLnBrk="1" hangingPunct="1">
              <a:buFont typeface="Wingdings" panose="05000000000000000000" pitchFamily="2" charset="2"/>
              <a:buNone/>
            </a:pPr>
            <a:r>
              <a:rPr lang="zh-CN" altLang="en-US" sz="2800">
                <a:latin typeface="Times New Roman" panose="02020603050405020304" pitchFamily="18" charset="0"/>
              </a:rPr>
              <a:t>如：进程ＡＢ共享一台打印机，若让它们交替使用则得到的结果肯定不是我们希望的。</a:t>
            </a:r>
          </a:p>
          <a:p>
            <a:pPr algn="just" eaLnBrk="1" hangingPunct="1">
              <a:buFont typeface="Wingdings" panose="05000000000000000000" pitchFamily="2" charset="2"/>
              <a:buNone/>
            </a:pPr>
            <a:r>
              <a:rPr lang="zh-CN" altLang="en-US" sz="2800">
                <a:latin typeface="宋体" panose="02010600030101010101" pitchFamily="2" charset="-122"/>
              </a:rPr>
              <a:t>临界资源可能是硬件，也可能是软件：变量，数据，表格，队列等。</a:t>
            </a:r>
          </a:p>
          <a:p>
            <a:pPr algn="just" eaLnBrk="1" hangingPunct="1">
              <a:buFont typeface="Wingdings" panose="05000000000000000000" pitchFamily="2" charset="2"/>
              <a:buNone/>
            </a:pPr>
            <a:r>
              <a:rPr lang="zh-CN" altLang="en-US" sz="2800">
                <a:latin typeface="宋体" panose="02010600030101010101" pitchFamily="2" charset="-122"/>
              </a:rPr>
              <a:t>并发进程对临界资源的访问必须作某种限制，否则就可能出</a:t>
            </a:r>
            <a:r>
              <a:rPr lang="zh-CN" altLang="en-US" sz="2800" b="1">
                <a:latin typeface="宋体" panose="02010600030101010101" pitchFamily="2" charset="-122"/>
              </a:rPr>
              <a:t>与时间有关的错误</a:t>
            </a:r>
            <a:r>
              <a:rPr lang="zh-CN" altLang="en-US" sz="2800">
                <a:latin typeface="宋体" panose="02010600030101010101" pitchFamily="2" charset="-122"/>
              </a:rPr>
              <a:t>，如：联网售票。 </a:t>
            </a:r>
            <a:r>
              <a:rPr lang="zh-CN" altLang="en-US" sz="28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3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3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3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3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026">
            <a:extLst>
              <a:ext uri="{FF2B5EF4-FFF2-40B4-BE49-F238E27FC236}">
                <a16:creationId xmlns:a16="http://schemas.microsoft.com/office/drawing/2014/main" id="{8CED9873-2C99-4A24-8E39-A429D5A663D1}"/>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生产者/消费者问题</a:t>
            </a:r>
          </a:p>
        </p:txBody>
      </p:sp>
      <p:sp>
        <p:nvSpPr>
          <p:cNvPr id="79875" name="Rectangle 1027" descr="Rectangle: Click to edit Master text styles&#10;Second level&#10;Third level&#10;Fourth level&#10;Fifth level">
            <a:extLst>
              <a:ext uri="{FF2B5EF4-FFF2-40B4-BE49-F238E27FC236}">
                <a16:creationId xmlns:a16="http://schemas.microsoft.com/office/drawing/2014/main" id="{3B54D312-B827-4E24-A345-00620FFF41C1}"/>
              </a:ext>
            </a:extLst>
          </p:cNvPr>
          <p:cNvSpPr>
            <a:spLocks noGrp="1" noChangeArrowheads="1"/>
          </p:cNvSpPr>
          <p:nvPr>
            <p:ph type="body" idx="1"/>
          </p:nvPr>
        </p:nvSpPr>
        <p:spPr>
          <a:xfrm>
            <a:off x="838200" y="1905000"/>
            <a:ext cx="7218363" cy="4114800"/>
          </a:xfrm>
        </p:spPr>
        <p:txBody>
          <a:bodyPr/>
          <a:lstStyle/>
          <a:p>
            <a:pPr eaLnBrk="1" hangingPunct="1">
              <a:buFont typeface="Wingdings" panose="05000000000000000000" pitchFamily="2" charset="2"/>
              <a:buNone/>
            </a:pPr>
            <a:r>
              <a:rPr lang="zh-CN" altLang="en-US">
                <a:latin typeface="Times New Roman" panose="02020603050405020304" pitchFamily="18" charset="0"/>
              </a:rPr>
              <a:t>通过一个有界缓冲区可以把一群生产者</a:t>
            </a:r>
            <a:r>
              <a:rPr lang="en-US" altLang="zh-CN"/>
              <a:t>p1,p2</a:t>
            </a:r>
            <a:r>
              <a:rPr lang="en-US" altLang="zh-CN">
                <a:latin typeface="Times New Roman" panose="02020603050405020304" pitchFamily="18" charset="0"/>
              </a:rPr>
              <a:t>…</a:t>
            </a:r>
            <a:r>
              <a:rPr lang="en-US" altLang="zh-CN"/>
              <a:t>,pm</a:t>
            </a:r>
            <a:r>
              <a:rPr lang="en-US" altLang="zh-CN">
                <a:latin typeface="Times New Roman" panose="02020603050405020304" pitchFamily="18" charset="0"/>
              </a:rPr>
              <a:t>，</a:t>
            </a:r>
            <a:r>
              <a:rPr lang="zh-CN" altLang="en-US">
                <a:latin typeface="Times New Roman" panose="02020603050405020304" pitchFamily="18" charset="0"/>
              </a:rPr>
              <a:t>和一群消费者</a:t>
            </a:r>
            <a:r>
              <a:rPr lang="en-US" altLang="zh-CN">
                <a:latin typeface="Times New Roman" panose="02020603050405020304" pitchFamily="18" charset="0"/>
              </a:rPr>
              <a:t>Q</a:t>
            </a:r>
            <a:r>
              <a:rPr lang="en-US" altLang="zh-CN"/>
              <a:t>1,Q2,</a:t>
            </a:r>
            <a:r>
              <a:rPr lang="en-US" altLang="zh-CN">
                <a:latin typeface="Times New Roman" panose="02020603050405020304" pitchFamily="18" charset="0"/>
              </a:rPr>
              <a:t>…</a:t>
            </a:r>
            <a:r>
              <a:rPr lang="en-US" altLang="zh-CN"/>
              <a:t>,Qn</a:t>
            </a:r>
            <a:r>
              <a:rPr lang="zh-CN" altLang="en-US">
                <a:latin typeface="Times New Roman" panose="02020603050405020304" pitchFamily="18" charset="0"/>
              </a:rPr>
              <a:t>联系起来。如图</a:t>
            </a:r>
          </a:p>
          <a:p>
            <a:pPr eaLnBrk="1" hangingPunct="1"/>
            <a:r>
              <a:rPr lang="zh-CN" altLang="en-US">
                <a:latin typeface="Times New Roman" panose="02020603050405020304" pitchFamily="18" charset="0"/>
              </a:rPr>
              <a:t>只要缓冲区未满，生产者就可以把产品送入缓冲区</a:t>
            </a:r>
            <a:r>
              <a:rPr lang="zh-CN" altLang="en-US"/>
              <a:t>;</a:t>
            </a:r>
          </a:p>
          <a:p>
            <a:pPr eaLnBrk="1" hangingPunct="1"/>
            <a:r>
              <a:rPr lang="zh-CN" altLang="en-US">
                <a:latin typeface="Times New Roman" panose="02020603050405020304" pitchFamily="18" charset="0"/>
              </a:rPr>
              <a:t>只要缓冲区未空，消费者就可以从缓冲区中取走物品。</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A4E4F60C-C602-4D79-A641-931D23164E5B}"/>
              </a:ext>
            </a:extLst>
          </p:cNvPr>
          <p:cNvSpPr>
            <a:spLocks noGrp="1" noChangeArrowheads="1"/>
          </p:cNvSpPr>
          <p:nvPr>
            <p:ph type="title"/>
          </p:nvPr>
        </p:nvSpPr>
        <p:spPr/>
        <p:txBody>
          <a:bodyPr/>
          <a:lstStyle/>
          <a:p>
            <a:pPr eaLnBrk="1" hangingPunct="1"/>
            <a:r>
              <a:rPr lang="zh-CN" altLang="en-US"/>
              <a:t>图</a:t>
            </a:r>
          </a:p>
        </p:txBody>
      </p:sp>
      <p:grpSp>
        <p:nvGrpSpPr>
          <p:cNvPr id="9220" name="Group 4">
            <a:extLst>
              <a:ext uri="{FF2B5EF4-FFF2-40B4-BE49-F238E27FC236}">
                <a16:creationId xmlns:a16="http://schemas.microsoft.com/office/drawing/2014/main" id="{7E7450BF-1F04-4B66-83F6-5E1AD277993C}"/>
              </a:ext>
            </a:extLst>
          </p:cNvPr>
          <p:cNvGrpSpPr>
            <a:grpSpLocks/>
          </p:cNvGrpSpPr>
          <p:nvPr/>
        </p:nvGrpSpPr>
        <p:grpSpPr bwMode="auto">
          <a:xfrm>
            <a:off x="457200" y="1066800"/>
            <a:ext cx="7543800" cy="5334000"/>
            <a:chOff x="432" y="528"/>
            <a:chExt cx="4752" cy="3360"/>
          </a:xfrm>
        </p:grpSpPr>
        <p:sp>
          <p:nvSpPr>
            <p:cNvPr id="9221" name="Rectangle 5" descr="羊皮纸">
              <a:extLst>
                <a:ext uri="{FF2B5EF4-FFF2-40B4-BE49-F238E27FC236}">
                  <a16:creationId xmlns:a16="http://schemas.microsoft.com/office/drawing/2014/main" id="{EB536BA9-DA39-48D5-BB33-08320711E57C}"/>
                </a:ext>
              </a:extLst>
            </p:cNvPr>
            <p:cNvSpPr>
              <a:spLocks noChangeArrowheads="1"/>
            </p:cNvSpPr>
            <p:nvPr/>
          </p:nvSpPr>
          <p:spPr bwMode="auto">
            <a:xfrm>
              <a:off x="432" y="528"/>
              <a:ext cx="4752" cy="3360"/>
            </a:xfrm>
            <a:prstGeom prst="rect">
              <a:avLst/>
            </a:prstGeom>
            <a:blipFill dpi="0" rotWithShape="0">
              <a:blip r:embed="rId3"/>
              <a:srcRect/>
              <a:tile tx="0" ty="0" sx="100000" sy="100000" flip="none" algn="tl"/>
            </a:blipFill>
            <a:ln w="9525">
              <a:miter lim="800000"/>
              <a:headEnd/>
              <a:tailEnd/>
            </a:ln>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9218" name="Object 6">
              <a:extLst>
                <a:ext uri="{FF2B5EF4-FFF2-40B4-BE49-F238E27FC236}">
                  <a16:creationId xmlns:a16="http://schemas.microsoft.com/office/drawing/2014/main" id="{B00D6E1D-F772-4313-BFCA-E7FB6A40C09B}"/>
                </a:ext>
              </a:extLst>
            </p:cNvPr>
            <p:cNvGraphicFramePr>
              <a:graphicFrameLocks noChangeAspect="1"/>
            </p:cNvGraphicFramePr>
            <p:nvPr/>
          </p:nvGraphicFramePr>
          <p:xfrm>
            <a:off x="864" y="528"/>
            <a:ext cx="3984" cy="3312"/>
          </p:xfrm>
          <a:graphic>
            <a:graphicData uri="http://schemas.openxmlformats.org/presentationml/2006/ole">
              <mc:AlternateContent xmlns:mc="http://schemas.openxmlformats.org/markup-compatibility/2006">
                <mc:Choice xmlns:v="urn:schemas-microsoft-com:vml" Requires="v">
                  <p:oleObj spid="_x0000_s3079" name="文档" r:id="rId4" imgW="1753200" imgH="1838520" progId="Word.Document.8">
                    <p:embed/>
                  </p:oleObj>
                </mc:Choice>
                <mc:Fallback>
                  <p:oleObj name="文档" r:id="rId4" imgW="1753200" imgH="1838520" progId="Word.Document.8">
                    <p:embed/>
                    <p:pic>
                      <p:nvPicPr>
                        <p:cNvPr id="9218" name="Object 6">
                          <a:extLst>
                            <a:ext uri="{FF2B5EF4-FFF2-40B4-BE49-F238E27FC236}">
                              <a16:creationId xmlns:a16="http://schemas.microsoft.com/office/drawing/2014/main" id="{B00D6E1D-F772-4313-BFCA-E7FB6A40C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 y="528"/>
                          <a:ext cx="3984" cy="3312"/>
                        </a:xfrm>
                        <a:prstGeom prst="rect">
                          <a:avLst/>
                        </a:prstGeom>
                        <a:solidFill>
                          <a:srgbClr val="FFEE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lstStyle/>
          <a:p>
            <a:pPr eaLnBrk="1" hangingPunct="1"/>
            <a:r>
              <a:rPr lang="zh-CN" altLang="en-US">
                <a:latin typeface="Times New Roman" panose="02020603050405020304" pitchFamily="18" charset="0"/>
              </a:rPr>
              <a:t>问题的解</a:t>
            </a:r>
            <a:endParaRPr lang="zh-CN" altLang="en-US"/>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dirty="0">
                <a:solidFill>
                  <a:srgbClr val="000000"/>
                </a:solidFill>
                <a:latin typeface="Arial" panose="020B0604020202020204" pitchFamily="34" charset="0"/>
              </a:rPr>
              <a:t>      </a:t>
            </a:r>
            <a:r>
              <a:rPr lang="en-US" altLang="zh-CN" sz="2800" dirty="0">
                <a:solidFill>
                  <a:srgbClr val="FF0369"/>
                </a:solidFill>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chemeClr val="accent6">
                    <a:lumMod val="75000"/>
                  </a:schemeClr>
                </a:solidFill>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chemeClr val="accent6">
                    <a:lumMod val="75000"/>
                  </a:schemeClr>
                </a:solidFill>
                <a:latin typeface="Arial" panose="020B0604020202020204" pitchFamily="34" charset="0"/>
              </a:rPr>
              <a:t>      </a:t>
            </a:r>
            <a:r>
              <a:rPr lang="en-US" altLang="zh-CN" sz="2800" b="1" dirty="0">
                <a:solidFill>
                  <a:schemeClr val="accent6">
                    <a:lumMod val="75000"/>
                  </a:schemeClr>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P：</a:t>
            </a:r>
            <a:br>
              <a:rPr lang="en-US" altLang="zh-CN" sz="2800" dirty="0">
                <a:latin typeface="Arial" panose="020B0604020202020204" pitchFamily="34" charset="0"/>
                <a:cs typeface="Arial" panose="020B0604020202020204" pitchFamily="34" charset="0"/>
              </a:rPr>
            </a:b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 = 0;</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while (1) </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zh-CN" altLang="en-US" sz="2800" dirty="0">
                <a:latin typeface="Arial" panose="020B0604020202020204" pitchFamily="34" charset="0"/>
                <a:cs typeface="Arial" panose="020B0604020202020204" pitchFamily="34" charset="0"/>
              </a:rPr>
              <a:t>生产产品;</a:t>
            </a:r>
            <a:br>
              <a:rPr lang="zh-CN" altLang="en-US" sz="2800" dirty="0">
                <a:latin typeface="Arial" panose="020B0604020202020204" pitchFamily="34" charset="0"/>
                <a:cs typeface="Arial" panose="020B0604020202020204" pitchFamily="34" charset="0"/>
              </a:rPr>
            </a:br>
            <a:r>
              <a:rPr lang="zh-CN" altLang="en-US" sz="2800" b="1" dirty="0">
                <a:latin typeface="Arial" panose="020B0604020202020204" pitchFamily="34" charset="0"/>
                <a:cs typeface="Arial" panose="020B0604020202020204" pitchFamily="34" charset="0"/>
              </a:rPr>
              <a:t>    </a:t>
            </a:r>
            <a:r>
              <a:rPr lang="en-US" altLang="zh-CN" sz="2800" b="1" dirty="0">
                <a:solidFill>
                  <a:srgbClr val="FF0369"/>
                </a:solidFill>
                <a:latin typeface="Arial" panose="020B0604020202020204" pitchFamily="34" charset="0"/>
                <a:cs typeface="Arial" panose="020B0604020202020204" pitchFamily="34" charset="0"/>
              </a:rPr>
              <a:t>wait(</a:t>
            </a:r>
            <a:r>
              <a:rPr lang="en-US" altLang="zh-CN" b="1" dirty="0">
                <a:solidFill>
                  <a:srgbClr val="FF0369"/>
                </a:solidFill>
                <a:latin typeface="Arial" panose="020B0604020202020204" pitchFamily="34" charset="0"/>
                <a:cs typeface="Arial" panose="020B0604020202020204" pitchFamily="34" charset="0"/>
              </a:rPr>
              <a:t>S1</a:t>
            </a:r>
            <a:r>
              <a:rPr lang="en-US" altLang="zh-CN" sz="2800" b="1" dirty="0">
                <a:solidFill>
                  <a:srgbClr val="FF0369"/>
                </a:solidFill>
                <a:latin typeface="Arial" panose="020B0604020202020204" pitchFamily="34" charset="0"/>
                <a:cs typeface="Arial" panose="020B0604020202020204" pitchFamily="34" charset="0"/>
              </a:rPr>
              <a:t>);</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solidFill>
                  <a:schemeClr val="accent6">
                    <a:lumMod val="75000"/>
                  </a:schemeClr>
                </a:solidFill>
                <a:latin typeface="Arial" panose="020B0604020202020204" pitchFamily="34" charset="0"/>
                <a:cs typeface="Arial" panose="020B0604020202020204" pitchFamily="34" charset="0"/>
              </a:rPr>
              <a:t>    wait(mutex);</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r>
              <a:rPr lang="zh-CN" altLang="en-US" sz="2800" dirty="0">
                <a:latin typeface="Arial" panose="020B0604020202020204" pitchFamily="34" charset="0"/>
                <a:cs typeface="Arial" panose="020B0604020202020204" pitchFamily="34" charset="0"/>
              </a:rPr>
              <a:t>往</a:t>
            </a:r>
            <a:r>
              <a:rPr lang="en-US" altLang="zh-CN" sz="2800" dirty="0">
                <a:latin typeface="Arial" panose="020B0604020202020204" pitchFamily="34" charset="0"/>
                <a:cs typeface="Arial" panose="020B0604020202020204" pitchFamily="34" charset="0"/>
              </a:rPr>
              <a:t>Buffer [</a:t>
            </a: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放产品;</a:t>
            </a:r>
          </a:p>
          <a:p>
            <a:pPr eaLnBrk="1" hangingPunct="1">
              <a:lnSpc>
                <a:spcPct val="90000"/>
              </a:lnSpc>
              <a:buFont typeface="Wingdings" panose="05000000000000000000" pitchFamily="2" charset="2"/>
              <a:buNone/>
            </a:pPr>
            <a:r>
              <a:rPr lang="en-US" altLang="zh-CN" sz="2800" dirty="0">
                <a:latin typeface="Arial" panose="020B0604020202020204" pitchFamily="34" charset="0"/>
                <a:cs typeface="Arial" panose="020B0604020202020204" pitchFamily="34" charset="0"/>
              </a:rPr>
              <a:t>          </a:t>
            </a:r>
            <a:r>
              <a:rPr lang="en-US" altLang="zh-CN" sz="2800" dirty="0" err="1">
                <a:latin typeface="Arial" panose="020B0604020202020204" pitchFamily="34" charset="0"/>
                <a:cs typeface="Arial" panose="020B0604020202020204" pitchFamily="34" charset="0"/>
              </a:rPr>
              <a:t>i</a:t>
            </a:r>
            <a:r>
              <a:rPr lang="en-US" altLang="zh-CN" sz="2800" dirty="0">
                <a:latin typeface="Arial" panose="020B0604020202020204" pitchFamily="34" charset="0"/>
                <a:cs typeface="Arial" panose="020B0604020202020204" pitchFamily="34" charset="0"/>
              </a:rPr>
              <a:t> = (i+1) % n;</a:t>
            </a:r>
          </a:p>
          <a:p>
            <a:pPr eaLnBrk="1" hangingPunct="1">
              <a:lnSpc>
                <a:spcPct val="90000"/>
              </a:lnSpc>
              <a:buFont typeface="Wingdings" panose="05000000000000000000" pitchFamily="2" charset="2"/>
              <a:buNone/>
            </a:pPr>
            <a:r>
              <a:rPr lang="zh-CN" altLang="en-US" sz="2800" dirty="0">
                <a:solidFill>
                  <a:schemeClr val="accent6">
                    <a:lumMod val="75000"/>
                  </a:schemeClr>
                </a:solidFill>
                <a:latin typeface="Arial" panose="020B0604020202020204" pitchFamily="34" charset="0"/>
                <a:cs typeface="Arial" panose="020B0604020202020204" pitchFamily="34" charset="0"/>
              </a:rPr>
              <a:t>       </a:t>
            </a:r>
            <a:r>
              <a:rPr lang="en-US" altLang="zh-CN" sz="2800" dirty="0">
                <a:solidFill>
                  <a:schemeClr val="accent6">
                    <a:lumMod val="75000"/>
                  </a:schemeClr>
                </a:solidFill>
                <a:latin typeface="Arial" panose="020B0604020202020204" pitchFamily="34" charset="0"/>
                <a:cs typeface="Arial" panose="020B0604020202020204" pitchFamily="34" charset="0"/>
              </a:rPr>
              <a:t>signal(mutex);</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solidFill>
                  <a:srgbClr val="FF0369"/>
                </a:solidFill>
                <a:latin typeface="Arial" panose="020B0604020202020204" pitchFamily="34" charset="0"/>
                <a:cs typeface="Arial" panose="020B0604020202020204" pitchFamily="34" charset="0"/>
              </a:rPr>
              <a:t>    signal(S2);</a:t>
            </a:r>
            <a:br>
              <a:rPr lang="en-US" altLang="zh-CN" sz="2800" dirty="0">
                <a:solidFill>
                  <a:srgbClr val="FF0369"/>
                </a:solidFill>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754069" y="1001929"/>
            <a:ext cx="3742594" cy="86177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生产者</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消费者问题 </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754069" y="2242372"/>
            <a:ext cx="3004706" cy="898949"/>
          </a:xfrm>
          <a:prstGeom prst="rect">
            <a:avLst/>
          </a:prstGeom>
        </p:spPr>
      </p:pic>
      <p:pic>
        <p:nvPicPr>
          <p:cNvPr id="3" name="图片 2"/>
          <p:cNvPicPr>
            <a:picLocks noChangeAspect="1"/>
          </p:cNvPicPr>
          <p:nvPr/>
        </p:nvPicPr>
        <p:blipFill>
          <a:blip r:embed="rId3"/>
          <a:stretch>
            <a:fillRect/>
          </a:stretch>
        </p:blipFill>
        <p:spPr>
          <a:xfrm>
            <a:off x="754069" y="889559"/>
            <a:ext cx="4011863" cy="538045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710" y="483817"/>
            <a:ext cx="3545913" cy="3316709"/>
          </a:xfrm>
          <a:prstGeom prst="rect">
            <a:avLst/>
          </a:prstGeom>
        </p:spPr>
      </p:pic>
      <p:pic>
        <p:nvPicPr>
          <p:cNvPr id="8" name="图片 7"/>
          <p:cNvPicPr>
            <a:picLocks noChangeAspect="1"/>
          </p:cNvPicPr>
          <p:nvPr/>
        </p:nvPicPr>
        <p:blipFill>
          <a:blip r:embed="rId5"/>
          <a:stretch>
            <a:fillRect/>
          </a:stretch>
        </p:blipFill>
        <p:spPr>
          <a:xfrm>
            <a:off x="4927297" y="3031406"/>
            <a:ext cx="4246092" cy="3977172"/>
          </a:xfrm>
          <a:prstGeom prst="rect">
            <a:avLst/>
          </a:prstGeom>
        </p:spPr>
      </p:pic>
      <p:sp>
        <p:nvSpPr>
          <p:cNvPr id="9" name="文本框 5"/>
          <p:cNvSpPr txBox="1"/>
          <p:nvPr/>
        </p:nvSpPr>
        <p:spPr>
          <a:xfrm>
            <a:off x="592704" y="114511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1889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95AEF30-15E8-4415-820C-D86AC32EDB6C}"/>
              </a:ext>
            </a:extLst>
          </p:cNvPr>
          <p:cNvSpPr>
            <a:spLocks noGrp="1" noChangeArrowheads="1"/>
          </p:cNvSpPr>
          <p:nvPr>
            <p:ph type="title"/>
          </p:nvPr>
        </p:nvSpPr>
        <p:spPr>
          <a:xfrm>
            <a:off x="609600" y="152400"/>
            <a:ext cx="7772400" cy="762000"/>
          </a:xfrm>
        </p:spPr>
        <p:txBody>
          <a:bodyPr>
            <a:normAutofit fontScale="90000"/>
          </a:bodyPr>
          <a:lstStyle/>
          <a:p>
            <a:pPr eaLnBrk="1" hangingPunct="1"/>
            <a:r>
              <a:rPr lang="en-US" altLang="zh-CN" dirty="0">
                <a:latin typeface="Times New Roman" panose="02020603050405020304" pitchFamily="18" charset="0"/>
              </a:rPr>
              <a:t>【</a:t>
            </a:r>
            <a:r>
              <a:rPr lang="zh-CN" altLang="en-US" dirty="0">
                <a:latin typeface="Times New Roman" panose="02020603050405020304" pitchFamily="18" charset="0"/>
              </a:rPr>
              <a:t>思考</a:t>
            </a:r>
            <a:r>
              <a:rPr lang="en-US" altLang="zh-CN" dirty="0">
                <a:latin typeface="Times New Roman" panose="02020603050405020304" pitchFamily="18" charset="0"/>
              </a:rPr>
              <a:t>】</a:t>
            </a:r>
            <a:r>
              <a:rPr lang="zh-CN" altLang="en-US" dirty="0">
                <a:latin typeface="Times New Roman" panose="02020603050405020304" pitchFamily="18" charset="0"/>
              </a:rPr>
              <a:t>如果</a:t>
            </a:r>
            <a:r>
              <a:rPr lang="en-US" altLang="zh-CN" dirty="0">
                <a:latin typeface="Times New Roman" panose="02020603050405020304" pitchFamily="18" charset="0"/>
              </a:rPr>
              <a:t>wait</a:t>
            </a:r>
            <a:r>
              <a:rPr lang="zh-CN" altLang="en-US" dirty="0">
                <a:latin typeface="Times New Roman" panose="02020603050405020304" pitchFamily="18" charset="0"/>
              </a:rPr>
              <a:t>原语交换顺序？</a:t>
            </a:r>
            <a:endParaRPr lang="zh-CN" altLang="en-US" dirty="0"/>
          </a:p>
        </p:txBody>
      </p:sp>
      <p:sp>
        <p:nvSpPr>
          <p:cNvPr id="80899" name="Rectangle 4">
            <a:extLst>
              <a:ext uri="{FF2B5EF4-FFF2-40B4-BE49-F238E27FC236}">
                <a16:creationId xmlns:a16="http://schemas.microsoft.com/office/drawing/2014/main" id="{CA626B73-133F-44C3-9840-4E244CC15CC1}"/>
              </a:ext>
            </a:extLst>
          </p:cNvPr>
          <p:cNvSpPr>
            <a:spLocks noChangeArrowheads="1"/>
          </p:cNvSpPr>
          <p:nvPr/>
        </p:nvSpPr>
        <p:spPr bwMode="auto">
          <a:xfrm>
            <a:off x="4648200" y="1066800"/>
            <a:ext cx="4191000" cy="51816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Q：</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j =  0;</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while (1)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en-US" altLang="zh-CN" sz="2800" b="1" dirty="0">
                <a:solidFill>
                  <a:srgbClr val="FF0369"/>
                </a:solidFill>
                <a:highlight>
                  <a:srgbClr val="FFFF00"/>
                </a:highlight>
                <a:latin typeface="Arial" panose="020B0604020202020204" pitchFamily="34" charset="0"/>
              </a:rPr>
              <a:t>wait(S2);</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highlight>
                  <a:srgbClr val="FFFF00"/>
                </a:highlight>
                <a:latin typeface="Arial" panose="020B0604020202020204" pitchFamily="34" charset="0"/>
              </a:rPr>
              <a:t>      wait(mutex);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从</a:t>
            </a:r>
            <a:r>
              <a:rPr lang="en-US" altLang="zh-CN" sz="2800" b="1" dirty="0">
                <a:solidFill>
                  <a:srgbClr val="000000"/>
                </a:solidFill>
                <a:latin typeface="Arial" panose="020B0604020202020204" pitchFamily="34" charset="0"/>
              </a:rPr>
              <a:t>Buffer[j]</a:t>
            </a:r>
            <a:r>
              <a:rPr lang="zh-CN" altLang="en-US" sz="2800" b="1" dirty="0">
                <a:solidFill>
                  <a:srgbClr val="000000"/>
                </a:solidFill>
                <a:latin typeface="Arial" panose="020B0604020202020204" pitchFamily="34" charset="0"/>
              </a:rPr>
              <a:t>取产品;</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000000"/>
                </a:solidFill>
                <a:latin typeface="Arial" panose="020B0604020202020204" pitchFamily="34" charset="0"/>
              </a:rPr>
              <a:t>j = (j+1) % n;</a:t>
            </a:r>
          </a:p>
          <a:p>
            <a:pPr eaLnBrk="1" fontAlgn="t" hangingPunct="1">
              <a:lnSpc>
                <a:spcPct val="80000"/>
              </a:lnSpc>
              <a:spcBef>
                <a:spcPct val="20000"/>
              </a:spcBef>
              <a:buClr>
                <a:schemeClr val="hlink"/>
              </a:buClr>
              <a:buSzPct val="50000"/>
              <a:buFont typeface="Monotype Sorts" pitchFamily="2" charset="2"/>
              <a:buNone/>
            </a:pPr>
            <a:r>
              <a:rPr lang="zh-CN" altLang="en-US" sz="2800" b="1" dirty="0">
                <a:solidFill>
                  <a:srgbClr val="000000"/>
                </a:solidFill>
                <a:latin typeface="Arial" panose="020B0604020202020204" pitchFamily="34" charset="0"/>
              </a:rPr>
              <a:t>      </a:t>
            </a:r>
            <a:r>
              <a:rPr lang="en-US" altLang="zh-CN" sz="2800" b="1" dirty="0">
                <a:solidFill>
                  <a:srgbClr val="FF0369"/>
                </a:solidFill>
                <a:latin typeface="Arial" panose="020B0604020202020204" pitchFamily="34" charset="0"/>
              </a:rPr>
              <a:t>signal(mutex);</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FF0369"/>
                </a:solidFill>
                <a:latin typeface="Arial" panose="020B0604020202020204" pitchFamily="34" charset="0"/>
              </a:rPr>
              <a:t>      signal(S1);</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r>
              <a:rPr lang="zh-CN" altLang="en-US" sz="2800" b="1" dirty="0">
                <a:solidFill>
                  <a:srgbClr val="000000"/>
                </a:solidFill>
                <a:latin typeface="Arial" panose="020B0604020202020204" pitchFamily="34" charset="0"/>
              </a:rPr>
              <a:t>消费产品;</a:t>
            </a:r>
          </a:p>
          <a:p>
            <a:pPr eaLnBrk="1" fontAlgn="t" hangingPunct="1">
              <a:lnSpc>
                <a:spcPct val="80000"/>
              </a:lnSpc>
              <a:spcBef>
                <a:spcPct val="20000"/>
              </a:spcBef>
              <a:buClr>
                <a:schemeClr val="hlink"/>
              </a:buClr>
              <a:buSzPct val="50000"/>
              <a:buFont typeface="Monotype Sorts" pitchFamily="2" charset="2"/>
              <a:buNone/>
            </a:pPr>
            <a:r>
              <a:rPr lang="en-US" altLang="zh-CN" sz="2800" b="1" dirty="0">
                <a:solidFill>
                  <a:srgbClr val="000000"/>
                </a:solidFill>
                <a:latin typeface="Arial" panose="020B0604020202020204" pitchFamily="34" charset="0"/>
              </a:rPr>
              <a:t>   };</a:t>
            </a:r>
          </a:p>
        </p:txBody>
      </p:sp>
      <p:sp>
        <p:nvSpPr>
          <p:cNvPr id="80900" name="Rectangle 5" descr="Rectangle: Click to edit Master text styles&#10;Second level&#10;Third level&#10;Fourth level&#10;Fifth level">
            <a:extLst>
              <a:ext uri="{FF2B5EF4-FFF2-40B4-BE49-F238E27FC236}">
                <a16:creationId xmlns:a16="http://schemas.microsoft.com/office/drawing/2014/main" id="{C53D21E4-799C-4994-B164-D5A037CDD0B6}"/>
              </a:ext>
            </a:extLst>
          </p:cNvPr>
          <p:cNvSpPr>
            <a:spLocks noGrp="1" noChangeArrowheads="1"/>
          </p:cNvSpPr>
          <p:nvPr>
            <p:ph type="body" sz="half" idx="1"/>
          </p:nvPr>
        </p:nvSpPr>
        <p:spPr>
          <a:xfrm>
            <a:off x="200025" y="1085850"/>
            <a:ext cx="4343400" cy="5181600"/>
          </a:xfrm>
          <a:solidFill>
            <a:srgbClr val="CCFFCC"/>
          </a:solidFill>
        </p:spPr>
        <p:txBody>
          <a:bodyPr>
            <a:normAutofit lnSpcReduction="10000"/>
          </a:bodyPr>
          <a:lstStyle/>
          <a:p>
            <a:pPr eaLnBrk="1" hangingPunct="1">
              <a:lnSpc>
                <a:spcPct val="90000"/>
              </a:lnSpc>
              <a:buFont typeface="Wingdings" panose="05000000000000000000" pitchFamily="2" charset="2"/>
              <a:buNone/>
            </a:pPr>
            <a:r>
              <a:rPr lang="en-US" altLang="zh-CN" sz="2800" dirty="0"/>
              <a:t>P：</a:t>
            </a:r>
            <a:br>
              <a:rPr lang="en-US" altLang="zh-CN" sz="2800" dirty="0"/>
            </a:br>
            <a:r>
              <a:rPr lang="en-US" altLang="zh-CN" sz="2800" dirty="0" err="1"/>
              <a:t>i</a:t>
            </a:r>
            <a:r>
              <a:rPr lang="en-US" altLang="zh-CN" sz="2800" dirty="0"/>
              <a:t> = 0;</a:t>
            </a:r>
            <a:br>
              <a:rPr lang="en-US" altLang="zh-CN" sz="2800" dirty="0"/>
            </a:br>
            <a:r>
              <a:rPr lang="en-US" altLang="zh-CN" sz="2800" dirty="0"/>
              <a:t>while (1) </a:t>
            </a:r>
          </a:p>
          <a:p>
            <a:pPr eaLnBrk="1" hangingPunct="1">
              <a:lnSpc>
                <a:spcPct val="90000"/>
              </a:lnSpc>
              <a:buFont typeface="Wingdings" panose="05000000000000000000" pitchFamily="2" charset="2"/>
              <a:buNone/>
            </a:pPr>
            <a:r>
              <a:rPr lang="en-US" altLang="zh-CN" sz="2800" dirty="0"/>
              <a:t>   {</a:t>
            </a:r>
            <a:br>
              <a:rPr lang="en-US" altLang="zh-CN" sz="2800" dirty="0"/>
            </a:br>
            <a:r>
              <a:rPr lang="en-US" altLang="zh-CN" sz="2800" dirty="0"/>
              <a:t>    </a:t>
            </a:r>
            <a:r>
              <a:rPr lang="zh-CN" altLang="en-US" sz="2800" dirty="0"/>
              <a:t>生产产品;</a:t>
            </a:r>
            <a:br>
              <a:rPr lang="zh-CN" altLang="en-US" sz="2800" dirty="0"/>
            </a:br>
            <a:r>
              <a:rPr lang="zh-CN" altLang="en-US" sz="2800" dirty="0"/>
              <a:t>    </a:t>
            </a:r>
            <a:r>
              <a:rPr lang="en-US" altLang="zh-CN" sz="2800" dirty="0">
                <a:solidFill>
                  <a:srgbClr val="FF0369"/>
                </a:solidFill>
                <a:highlight>
                  <a:srgbClr val="FFFF00"/>
                </a:highlight>
              </a:rPr>
              <a:t>wait(S</a:t>
            </a:r>
            <a:r>
              <a:rPr lang="en-US" altLang="zh-CN" sz="2800" baseline="-25000" dirty="0">
                <a:solidFill>
                  <a:srgbClr val="FF0369"/>
                </a:solidFill>
                <a:highlight>
                  <a:srgbClr val="FFFF00"/>
                </a:highlight>
              </a:rPr>
              <a:t>1</a:t>
            </a:r>
            <a:r>
              <a:rPr lang="en-US" altLang="zh-CN" sz="2800" dirty="0">
                <a:solidFill>
                  <a:srgbClr val="FF0369"/>
                </a:solidFill>
                <a:highlight>
                  <a:srgbClr val="FFFF00"/>
                </a:highlight>
              </a:rPr>
              <a:t>);</a:t>
            </a:r>
            <a:br>
              <a:rPr lang="en-US" altLang="zh-CN" sz="2800" dirty="0">
                <a:solidFill>
                  <a:srgbClr val="FF0369"/>
                </a:solidFill>
                <a:highlight>
                  <a:srgbClr val="FFFF00"/>
                </a:highlight>
              </a:rPr>
            </a:br>
            <a:r>
              <a:rPr lang="en-US" altLang="zh-CN" sz="2800" dirty="0">
                <a:solidFill>
                  <a:srgbClr val="FF0369"/>
                </a:solidFill>
                <a:highlight>
                  <a:srgbClr val="FFFF00"/>
                </a:highlight>
              </a:rPr>
              <a:t>    wait(mutex);</a:t>
            </a:r>
          </a:p>
          <a:p>
            <a:pPr eaLnBrk="1" hangingPunct="1">
              <a:lnSpc>
                <a:spcPct val="90000"/>
              </a:lnSpc>
              <a:buFont typeface="Wingdings" panose="05000000000000000000" pitchFamily="2" charset="2"/>
              <a:buNone/>
            </a:pPr>
            <a:r>
              <a:rPr lang="en-US" altLang="zh-CN" sz="2800" dirty="0"/>
              <a:t>          </a:t>
            </a:r>
            <a:r>
              <a:rPr lang="zh-CN" altLang="en-US" sz="2800" dirty="0"/>
              <a:t>往</a:t>
            </a:r>
            <a:r>
              <a:rPr lang="en-US" altLang="zh-CN" sz="2800" dirty="0"/>
              <a:t>Buffer [</a:t>
            </a:r>
            <a:r>
              <a:rPr lang="en-US" altLang="zh-CN" sz="2800" dirty="0" err="1"/>
              <a:t>i</a:t>
            </a:r>
            <a:r>
              <a:rPr lang="en-US" altLang="zh-CN" sz="2800" dirty="0"/>
              <a:t>]</a:t>
            </a:r>
            <a:r>
              <a:rPr lang="zh-CN" altLang="en-US" sz="2800" dirty="0"/>
              <a:t>放产品;</a:t>
            </a:r>
          </a:p>
          <a:p>
            <a:pPr eaLnBrk="1" hangingPunct="1">
              <a:lnSpc>
                <a:spcPct val="90000"/>
              </a:lnSpc>
              <a:buFont typeface="Wingdings" panose="05000000000000000000" pitchFamily="2" charset="2"/>
              <a:buNone/>
            </a:pPr>
            <a:r>
              <a:rPr lang="en-US" altLang="zh-CN" sz="2800" dirty="0"/>
              <a:t>          </a:t>
            </a:r>
            <a:r>
              <a:rPr lang="en-US" altLang="zh-CN" sz="2800" dirty="0" err="1"/>
              <a:t>i</a:t>
            </a:r>
            <a:r>
              <a:rPr lang="en-US" altLang="zh-CN" sz="2800" dirty="0"/>
              <a:t> = (i+1) % n;</a:t>
            </a:r>
          </a:p>
          <a:p>
            <a:pPr eaLnBrk="1" hangingPunct="1">
              <a:lnSpc>
                <a:spcPct val="90000"/>
              </a:lnSpc>
              <a:buFont typeface="Wingdings" panose="05000000000000000000" pitchFamily="2" charset="2"/>
              <a:buNone/>
            </a:pPr>
            <a:r>
              <a:rPr lang="zh-CN" altLang="en-US" sz="2800" dirty="0">
                <a:solidFill>
                  <a:srgbClr val="FF0000"/>
                </a:solidFill>
              </a:rPr>
              <a:t>       </a:t>
            </a:r>
            <a:r>
              <a:rPr lang="en-US" altLang="zh-CN" sz="2800" dirty="0">
                <a:solidFill>
                  <a:srgbClr val="FF0000"/>
                </a:solidFill>
              </a:rPr>
              <a:t>signal(</a:t>
            </a:r>
            <a:r>
              <a:rPr lang="en-US" altLang="zh-CN" sz="2800" dirty="0">
                <a:solidFill>
                  <a:srgbClr val="FF0369"/>
                </a:solidFill>
              </a:rPr>
              <a:t>mutex);</a:t>
            </a:r>
            <a:br>
              <a:rPr lang="en-US" altLang="zh-CN" sz="2800" dirty="0">
                <a:solidFill>
                  <a:srgbClr val="FF0369"/>
                </a:solidFill>
              </a:rPr>
            </a:br>
            <a:r>
              <a:rPr lang="en-US" altLang="zh-CN" sz="2800" dirty="0">
                <a:solidFill>
                  <a:srgbClr val="FF0369"/>
                </a:solidFill>
              </a:rPr>
              <a:t>    signal(S2);</a:t>
            </a:r>
            <a:br>
              <a:rPr lang="en-US" altLang="zh-CN" sz="2800" dirty="0">
                <a:solidFill>
                  <a:srgbClr val="FF0369"/>
                </a:solidFill>
              </a:rPr>
            </a:br>
            <a:r>
              <a:rPr lang="en-US" altLang="zh-CN" sz="2800" dirty="0"/>
              <a:t> };</a:t>
            </a:r>
          </a:p>
        </p:txBody>
      </p:sp>
    </p:spTree>
    <p:extLst>
      <p:ext uri="{BB962C8B-B14F-4D97-AF65-F5344CB8AC3E}">
        <p14:creationId xmlns:p14="http://schemas.microsoft.com/office/powerpoint/2010/main" val="325615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74836C8-F4D0-456D-96FC-05C0C939B196}"/>
              </a:ext>
            </a:extLst>
          </p:cNvPr>
          <p:cNvSpPr>
            <a:spLocks noGrp="1" noChangeArrowheads="1"/>
          </p:cNvSpPr>
          <p:nvPr>
            <p:ph type="title"/>
          </p:nvPr>
        </p:nvSpPr>
        <p:spPr/>
        <p:txBody>
          <a:bodyPr/>
          <a:lstStyle/>
          <a:p>
            <a:pPr eaLnBrk="1" hangingPunct="1"/>
            <a:r>
              <a:rPr lang="zh-CN" altLang="en-US">
                <a:latin typeface="Times New Roman" panose="02020603050405020304" pitchFamily="18" charset="0"/>
              </a:rPr>
              <a:t>读者/写者问题</a:t>
            </a:r>
          </a:p>
        </p:txBody>
      </p:sp>
      <p:sp>
        <p:nvSpPr>
          <p:cNvPr id="84995" name="Rectangle 3" descr="Rectangle: Click to edit Master text styles&#10;Second level&#10;Third level&#10;Fourth level&#10;Fifth level">
            <a:extLst>
              <a:ext uri="{FF2B5EF4-FFF2-40B4-BE49-F238E27FC236}">
                <a16:creationId xmlns:a16="http://schemas.microsoft.com/office/drawing/2014/main" id="{2F545825-D41B-42E0-B5CE-8A81EBA3A19A}"/>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sz="3600">
                <a:latin typeface="宋体" panose="02010600030101010101" pitchFamily="2" charset="-122"/>
              </a:rPr>
              <a:t>  </a:t>
            </a:r>
            <a:r>
              <a:rPr lang="zh-CN" altLang="en-US">
                <a:latin typeface="宋体" panose="02010600030101010101" pitchFamily="2" charset="-122"/>
              </a:rPr>
              <a:t>有两组并发进程: </a:t>
            </a:r>
          </a:p>
          <a:p>
            <a:pPr eaLnBrk="1" hangingPunct="1">
              <a:buFont typeface="Wingdings" panose="05000000000000000000" pitchFamily="2" charset="2"/>
              <a:buNone/>
            </a:pPr>
            <a:r>
              <a:rPr lang="zh-CN" altLang="en-US">
                <a:latin typeface="宋体" panose="02010600030101010101" pitchFamily="2" charset="-122"/>
              </a:rPr>
              <a:t>      读者和写者,共享一组数据区</a:t>
            </a:r>
          </a:p>
          <a:p>
            <a:pPr eaLnBrk="1" hangingPunct="1">
              <a:buFont typeface="Wingdings" panose="05000000000000000000" pitchFamily="2" charset="2"/>
              <a:buNone/>
            </a:pPr>
            <a:r>
              <a:rPr lang="zh-CN" altLang="en-US">
                <a:latin typeface="宋体" panose="02010600030101010101" pitchFamily="2" charset="-122"/>
              </a:rPr>
              <a:t>   要求：</a:t>
            </a:r>
          </a:p>
          <a:p>
            <a:pPr eaLnBrk="1" hangingPunct="1">
              <a:buFont typeface="Wingdings" panose="05000000000000000000" pitchFamily="2" charset="2"/>
              <a:buNone/>
            </a:pPr>
            <a:r>
              <a:rPr lang="zh-CN" altLang="en-US">
                <a:latin typeface="宋体" panose="02010600030101010101" pitchFamily="2" charset="-122"/>
              </a:rPr>
              <a:t>     允许多个读者同时执行读操作</a:t>
            </a:r>
          </a:p>
          <a:p>
            <a:pPr eaLnBrk="1" hangingPunct="1">
              <a:buFont typeface="Wingdings" panose="05000000000000000000" pitchFamily="2" charset="2"/>
              <a:buNone/>
            </a:pPr>
            <a:r>
              <a:rPr lang="zh-CN" altLang="en-US">
                <a:latin typeface="宋体" panose="02010600030101010101" pitchFamily="2" charset="-122"/>
              </a:rPr>
              <a:t>     不允许读者、写者同时操作</a:t>
            </a:r>
          </a:p>
          <a:p>
            <a:pPr eaLnBrk="1" hangingPunct="1">
              <a:buFont typeface="Wingdings" panose="05000000000000000000" pitchFamily="2" charset="2"/>
              <a:buNone/>
            </a:pPr>
            <a:r>
              <a:rPr lang="zh-CN" altLang="en-US">
                <a:latin typeface="宋体" panose="02010600030101010101" pitchFamily="2" charset="-122"/>
              </a:rPr>
              <a:t>     不允许多个写者同时操作</a:t>
            </a:r>
          </a:p>
          <a:p>
            <a:pPr eaLnBrk="1" hangingPunct="1"/>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a:extLst>
              <a:ext uri="{FF2B5EF4-FFF2-40B4-BE49-F238E27FC236}">
                <a16:creationId xmlns:a16="http://schemas.microsoft.com/office/drawing/2014/main" id="{3820D71F-DC33-4FA9-8FF0-4DA4DCC6755A}"/>
              </a:ext>
            </a:extLst>
          </p:cNvPr>
          <p:cNvSpPr>
            <a:spLocks noGrp="1" noChangeArrowheads="1"/>
          </p:cNvSpPr>
          <p:nvPr>
            <p:ph type="title"/>
          </p:nvPr>
        </p:nvSpPr>
        <p:spPr>
          <a:xfrm>
            <a:off x="773113" y="481013"/>
            <a:ext cx="6626225" cy="665162"/>
          </a:xfrm>
          <a:noFill/>
        </p:spPr>
        <p:txBody>
          <a:bodyPr>
            <a:normAutofit fontScale="90000"/>
          </a:bodyPr>
          <a:lstStyle/>
          <a:p>
            <a:pPr eaLnBrk="1" hangingPunct="1"/>
            <a:r>
              <a:rPr lang="zh-CN" altLang="en-US">
                <a:latin typeface="楷体_GB2312" pitchFamily="49" charset="-122"/>
              </a:rPr>
              <a:t>第一类：读者优先</a:t>
            </a:r>
          </a:p>
        </p:txBody>
      </p:sp>
      <p:sp>
        <p:nvSpPr>
          <p:cNvPr id="86019" name="Rectangle 1027" descr="Rectangle: Click to edit Master text styles&#10;Second level&#10;Third level&#10;Fourth level&#10;Fifth level">
            <a:extLst>
              <a:ext uri="{FF2B5EF4-FFF2-40B4-BE49-F238E27FC236}">
                <a16:creationId xmlns:a16="http://schemas.microsoft.com/office/drawing/2014/main" id="{39672DB3-DAAA-4777-9067-C106DC8BFF4F}"/>
              </a:ext>
            </a:extLst>
          </p:cNvPr>
          <p:cNvSpPr>
            <a:spLocks noGrp="1" noChangeArrowheads="1"/>
          </p:cNvSpPr>
          <p:nvPr>
            <p:ph type="body" idx="1"/>
          </p:nvPr>
        </p:nvSpPr>
        <p:spPr>
          <a:xfrm>
            <a:off x="457200" y="1143000"/>
            <a:ext cx="8001000" cy="5238750"/>
          </a:xfrm>
          <a:noFill/>
        </p:spPr>
        <p:txBody>
          <a:bodyPr/>
          <a:lstStyle/>
          <a:p>
            <a:pPr eaLnBrk="1" hangingPunct="1">
              <a:lnSpc>
                <a:spcPct val="80000"/>
              </a:lnSpc>
              <a:buFont typeface="Wingdings" panose="05000000000000000000" pitchFamily="2" charset="2"/>
              <a:buNone/>
            </a:pPr>
            <a:r>
              <a:rPr lang="zh-CN" altLang="en-US">
                <a:latin typeface="宋体" panose="02010600030101010101" pitchFamily="2" charset="-122"/>
              </a:rPr>
              <a:t>如果读者来：</a:t>
            </a:r>
          </a:p>
          <a:p>
            <a:pPr lvl="1" eaLnBrk="1" hangingPunct="1">
              <a:lnSpc>
                <a:spcPct val="80000"/>
              </a:lnSpc>
              <a:buFont typeface="Wingdings" panose="05000000000000000000" pitchFamily="2" charset="2"/>
              <a:buNone/>
            </a:pPr>
            <a:r>
              <a:rPr lang="zh-CN" altLang="en-US" b="1">
                <a:latin typeface="宋体" panose="02010600030101010101" pitchFamily="2" charset="-122"/>
              </a:rPr>
              <a:t>1）无读者、写者，新读者可以读</a:t>
            </a:r>
          </a:p>
          <a:p>
            <a:pPr lvl="1" eaLnBrk="1" hangingPunct="1">
              <a:lnSpc>
                <a:spcPct val="80000"/>
              </a:lnSpc>
              <a:buFont typeface="Wingdings" panose="05000000000000000000" pitchFamily="2" charset="2"/>
              <a:buNone/>
            </a:pPr>
            <a:r>
              <a:rPr lang="zh-CN" altLang="en-US" b="1">
                <a:latin typeface="宋体" panose="02010600030101010101" pitchFamily="2" charset="-122"/>
              </a:rPr>
              <a:t>2）有写者等，但有其它读者正在读，则新读者也可以读</a:t>
            </a:r>
          </a:p>
          <a:p>
            <a:pPr lvl="1" eaLnBrk="1" hangingPunct="1">
              <a:lnSpc>
                <a:spcPct val="80000"/>
              </a:lnSpc>
              <a:buFont typeface="Wingdings" panose="05000000000000000000" pitchFamily="2" charset="2"/>
              <a:buNone/>
            </a:pPr>
            <a:r>
              <a:rPr lang="zh-CN" altLang="en-US" b="1">
                <a:latin typeface="宋体" panose="02010600030101010101" pitchFamily="2" charset="-122"/>
              </a:rPr>
              <a:t>3）有写者写，新读者等</a:t>
            </a:r>
          </a:p>
          <a:p>
            <a:pPr eaLnBrk="1" hangingPunct="1">
              <a:lnSpc>
                <a:spcPct val="80000"/>
              </a:lnSpc>
              <a:buFont typeface="Wingdings" panose="05000000000000000000" pitchFamily="2" charset="2"/>
              <a:buNone/>
            </a:pPr>
            <a:endParaRPr lang="zh-CN" altLang="en-US" sz="2800" b="1">
              <a:latin typeface="宋体" panose="02010600030101010101" pitchFamily="2" charset="-122"/>
            </a:endParaRPr>
          </a:p>
          <a:p>
            <a:pPr eaLnBrk="1" hangingPunct="1">
              <a:lnSpc>
                <a:spcPct val="80000"/>
              </a:lnSpc>
              <a:buFont typeface="Wingdings" panose="05000000000000000000" pitchFamily="2" charset="2"/>
              <a:buNone/>
            </a:pPr>
            <a:r>
              <a:rPr lang="zh-CN" altLang="en-US">
                <a:latin typeface="宋体" panose="02010600030101010101" pitchFamily="2" charset="-122"/>
              </a:rPr>
              <a:t>如果写者来：</a:t>
            </a:r>
          </a:p>
          <a:p>
            <a:pPr lvl="1" eaLnBrk="1" hangingPunct="1">
              <a:lnSpc>
                <a:spcPct val="80000"/>
              </a:lnSpc>
              <a:buFont typeface="Wingdings" panose="05000000000000000000" pitchFamily="2" charset="2"/>
              <a:buNone/>
            </a:pPr>
            <a:r>
              <a:rPr lang="zh-CN" altLang="en-US" b="1">
                <a:latin typeface="宋体" panose="02010600030101010101" pitchFamily="2" charset="-122"/>
              </a:rPr>
              <a:t>1）无读者，新写者可以写</a:t>
            </a:r>
          </a:p>
          <a:p>
            <a:pPr lvl="1" eaLnBrk="1" hangingPunct="1">
              <a:lnSpc>
                <a:spcPct val="80000"/>
              </a:lnSpc>
              <a:buFont typeface="Wingdings" panose="05000000000000000000" pitchFamily="2" charset="2"/>
              <a:buNone/>
            </a:pPr>
            <a:r>
              <a:rPr lang="zh-CN" altLang="en-US" b="1">
                <a:latin typeface="宋体" panose="02010600030101010101" pitchFamily="2" charset="-122"/>
              </a:rPr>
              <a:t>2）有读者，新写者等待</a:t>
            </a:r>
          </a:p>
          <a:p>
            <a:pPr lvl="1" eaLnBrk="1" hangingPunct="1">
              <a:lnSpc>
                <a:spcPct val="80000"/>
              </a:lnSpc>
              <a:buFont typeface="Wingdings" panose="05000000000000000000" pitchFamily="2" charset="2"/>
              <a:buNone/>
            </a:pPr>
            <a:r>
              <a:rPr lang="zh-CN" altLang="en-US" b="1">
                <a:latin typeface="宋体" panose="02010600030101010101" pitchFamily="2" charset="-122"/>
              </a:rPr>
              <a:t>3）有其它写者，新写者等待</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8BE527B-FCDA-4558-A140-C2D9C4899D0A}"/>
              </a:ext>
            </a:extLst>
          </p:cNvPr>
          <p:cNvSpPr>
            <a:spLocks noGrp="1" noChangeArrowheads="1"/>
          </p:cNvSpPr>
          <p:nvPr>
            <p:ph type="title"/>
          </p:nvPr>
        </p:nvSpPr>
        <p:spPr/>
        <p:txBody>
          <a:bodyPr/>
          <a:lstStyle/>
          <a:p>
            <a:pPr eaLnBrk="1" hangingPunct="1"/>
            <a:r>
              <a:rPr lang="zh-CN" altLang="en-US"/>
              <a:t>第一类读者写者问题的解法</a:t>
            </a:r>
          </a:p>
        </p:txBody>
      </p:sp>
      <p:sp>
        <p:nvSpPr>
          <p:cNvPr id="87043" name="Rectangle 3" descr="Rectangle: Click to edit Master text styles&#10;Second level&#10;Third level&#10;Fourth level&#10;Fifth level">
            <a:extLst>
              <a:ext uri="{FF2B5EF4-FFF2-40B4-BE49-F238E27FC236}">
                <a16:creationId xmlns:a16="http://schemas.microsoft.com/office/drawing/2014/main" id="{ACDF3972-A717-4296-B46B-530EAFBB1986}"/>
              </a:ext>
            </a:extLst>
          </p:cNvPr>
          <p:cNvSpPr>
            <a:spLocks noGrp="1" noChangeArrowheads="1"/>
          </p:cNvSpPr>
          <p:nvPr>
            <p:ph type="body" idx="1"/>
          </p:nvPr>
        </p:nvSpPr>
        <p:spPr/>
        <p:txBody>
          <a:bodyPr/>
          <a:lstStyle/>
          <a:p>
            <a:pPr eaLnBrk="1" hangingPunct="1"/>
            <a:r>
              <a:rPr lang="zh-CN" altLang="en-US"/>
              <a:t>设有两个信号量</a:t>
            </a:r>
            <a:r>
              <a:rPr lang="en-US" altLang="zh-CN"/>
              <a:t>w=1，mutex=1</a:t>
            </a:r>
          </a:p>
          <a:p>
            <a:pPr eaLnBrk="1" hangingPunct="1"/>
            <a:r>
              <a:rPr lang="zh-CN" altLang="en-US"/>
              <a:t>另设一个全局变量</a:t>
            </a:r>
            <a:r>
              <a:rPr lang="en-US" altLang="zh-CN"/>
              <a:t>readcount =0</a:t>
            </a:r>
          </a:p>
          <a:p>
            <a:pPr eaLnBrk="1" hangingPunct="1"/>
            <a:r>
              <a:rPr lang="en-US" altLang="zh-CN"/>
              <a:t>w</a:t>
            </a:r>
            <a:r>
              <a:rPr lang="zh-CN" altLang="en-US"/>
              <a:t>用于读者和写者、写者和写者之间的互斥</a:t>
            </a:r>
          </a:p>
          <a:p>
            <a:pPr eaLnBrk="1" hangingPunct="1"/>
            <a:r>
              <a:rPr lang="en-US" altLang="zh-CN"/>
              <a:t>readcount</a:t>
            </a:r>
            <a:r>
              <a:rPr lang="zh-CN" altLang="en-US"/>
              <a:t>表示正在读的读者数目</a:t>
            </a:r>
          </a:p>
          <a:p>
            <a:pPr eaLnBrk="1" hangingPunct="1"/>
            <a:r>
              <a:rPr lang="en-US" altLang="zh-CN"/>
              <a:t>mutex</a:t>
            </a:r>
            <a:r>
              <a:rPr lang="zh-CN" altLang="en-US"/>
              <a:t>用于对</a:t>
            </a:r>
            <a:r>
              <a:rPr lang="en-US" altLang="zh-CN"/>
              <a:t>readcount </a:t>
            </a:r>
            <a:r>
              <a:rPr lang="zh-CN" altLang="en-US"/>
              <a:t>这个临界资源的互斥访问</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25C4977-39A8-4A53-9229-DA4827802AF1}"/>
              </a:ext>
            </a:extLst>
          </p:cNvPr>
          <p:cNvSpPr>
            <a:spLocks noChangeArrowheads="1"/>
          </p:cNvSpPr>
          <p:nvPr/>
        </p:nvSpPr>
        <p:spPr bwMode="auto">
          <a:xfrm>
            <a:off x="609600" y="1066800"/>
            <a:ext cx="7848600" cy="5280025"/>
          </a:xfrm>
          <a:prstGeom prst="rect">
            <a:avLst/>
          </a:prstGeom>
          <a:solidFill>
            <a:schemeClr val="accent1">
              <a:alpha val="50195"/>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8067" name="Rectangle 3">
            <a:extLst>
              <a:ext uri="{FF2B5EF4-FFF2-40B4-BE49-F238E27FC236}">
                <a16:creationId xmlns:a16="http://schemas.microsoft.com/office/drawing/2014/main" id="{F5356568-CD58-4F92-A984-740498820355}"/>
              </a:ext>
            </a:extLst>
          </p:cNvPr>
          <p:cNvSpPr>
            <a:spLocks noGrp="1" noChangeArrowheads="1"/>
          </p:cNvSpPr>
          <p:nvPr>
            <p:ph type="title"/>
          </p:nvPr>
        </p:nvSpPr>
        <p:spPr>
          <a:xfrm>
            <a:off x="825500" y="401638"/>
            <a:ext cx="6788150" cy="685800"/>
          </a:xfrm>
        </p:spPr>
        <p:txBody>
          <a:bodyPr>
            <a:normAutofit fontScale="90000"/>
          </a:bodyPr>
          <a:lstStyle/>
          <a:p>
            <a:pPr eaLnBrk="1" hangingPunct="1"/>
            <a:endParaRPr lang="zh-CN" altLang="en-US"/>
          </a:p>
        </p:txBody>
      </p:sp>
      <p:sp>
        <p:nvSpPr>
          <p:cNvPr id="232452" name="Rectangle 4" descr="Rectangle: Click to edit Master text styles&#10;Second level&#10;Third level&#10;Fourth level&#10;Fifth level">
            <a:extLst>
              <a:ext uri="{FF2B5EF4-FFF2-40B4-BE49-F238E27FC236}">
                <a16:creationId xmlns:a16="http://schemas.microsoft.com/office/drawing/2014/main" id="{8EF862F0-0222-456D-AFC5-D137D51234F9}"/>
              </a:ext>
            </a:extLst>
          </p:cNvPr>
          <p:cNvSpPr>
            <a:spLocks noGrp="1" noChangeArrowheads="1"/>
          </p:cNvSpPr>
          <p:nvPr>
            <p:ph type="body" sz="half" idx="1"/>
          </p:nvPr>
        </p:nvSpPr>
        <p:spPr>
          <a:xfrm>
            <a:off x="685800" y="1143000"/>
            <a:ext cx="4800600" cy="5165725"/>
          </a:xfrm>
        </p:spPr>
        <p:txBody>
          <a:bodyPr/>
          <a:lstStyle/>
          <a:p>
            <a:pPr eaLnBrk="1" hangingPunct="1">
              <a:spcBef>
                <a:spcPct val="0"/>
              </a:spcBef>
              <a:buFont typeface="Wingdings" panose="05000000000000000000" pitchFamily="2" charset="2"/>
              <a:buNone/>
            </a:pPr>
            <a:r>
              <a:rPr lang="zh-CN" altLang="en-US" sz="2400" dirty="0">
                <a:solidFill>
                  <a:srgbClr val="0000B2"/>
                </a:solidFill>
              </a:rPr>
              <a:t>读者：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wait(mutex);</a:t>
            </a:r>
          </a:p>
          <a:p>
            <a:pPr eaLnBrk="1" hangingPunct="1">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==1) wait (w);</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signal(mutex);</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读</a:t>
            </a:r>
          </a:p>
          <a:p>
            <a:pPr eaLnBrk="1" hangingPunct="1">
              <a:spcBef>
                <a:spcPct val="0"/>
              </a:spcBef>
              <a:buFont typeface="Wingdings" panose="05000000000000000000" pitchFamily="2" charset="2"/>
              <a:buNone/>
            </a:pPr>
            <a:r>
              <a:rPr lang="zh-CN" altLang="en-US" sz="2400" dirty="0">
                <a:solidFill>
                  <a:schemeClr val="accent6">
                    <a:lumMod val="75000"/>
                  </a:schemeClr>
                </a:solidFill>
              </a:rPr>
              <a:t>       </a:t>
            </a:r>
            <a:r>
              <a:rPr lang="en-US" altLang="zh-CN" sz="2400" dirty="0">
                <a:solidFill>
                  <a:schemeClr val="accent6">
                    <a:lumMod val="75000"/>
                  </a:schemeClr>
                </a:solidFill>
              </a:rPr>
              <a:t>wait(mutex);</a:t>
            </a:r>
          </a:p>
          <a:p>
            <a:pPr eaLnBrk="1" hangingPunct="1">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==0) signal(w);</a:t>
            </a:r>
          </a:p>
          <a:p>
            <a:pPr eaLnBrk="1" hangingPunct="1">
              <a:spcBef>
                <a:spcPct val="0"/>
              </a:spcBef>
              <a:buFont typeface="Wingdings" panose="05000000000000000000" pitchFamily="2" charset="2"/>
              <a:buNone/>
            </a:pPr>
            <a:r>
              <a:rPr lang="en-US" altLang="zh-CN" sz="2400" dirty="0">
                <a:solidFill>
                  <a:schemeClr val="accent6">
                    <a:lumMod val="75000"/>
                  </a:schemeClr>
                </a:solidFill>
              </a:rPr>
              <a:t>       signal(mutex);</a:t>
            </a:r>
          </a:p>
          <a:p>
            <a:pPr eaLnBrk="1" hangingPunct="1">
              <a:spcBef>
                <a:spcPct val="0"/>
              </a:spcBef>
              <a:buFont typeface="Wingdings" panose="05000000000000000000" pitchFamily="2" charset="2"/>
              <a:buNone/>
            </a:pPr>
            <a:r>
              <a:rPr lang="en-US" altLang="zh-CN" sz="2400" dirty="0">
                <a:solidFill>
                  <a:srgbClr val="0000B2"/>
                </a:solidFill>
              </a:rPr>
              <a:t>   };</a:t>
            </a:r>
          </a:p>
        </p:txBody>
      </p:sp>
      <p:sp>
        <p:nvSpPr>
          <p:cNvPr id="232453" name="Rectangle 5" descr="Rectangle: Click to edit Master text styles&#10;Second level&#10;Third level&#10;Fourth level&#10;Fifth level">
            <a:extLst>
              <a:ext uri="{FF2B5EF4-FFF2-40B4-BE49-F238E27FC236}">
                <a16:creationId xmlns:a16="http://schemas.microsoft.com/office/drawing/2014/main" id="{87CBB1DA-88F4-4466-9577-F35F4E263C31}"/>
              </a:ext>
            </a:extLst>
          </p:cNvPr>
          <p:cNvSpPr>
            <a:spLocks noGrp="1" noChangeArrowheads="1"/>
          </p:cNvSpPr>
          <p:nvPr>
            <p:ph type="body" sz="half" idx="2"/>
          </p:nvPr>
        </p:nvSpPr>
        <p:spPr>
          <a:xfrm>
            <a:off x="5715000" y="1066800"/>
            <a:ext cx="2743200" cy="4876800"/>
          </a:xfrm>
        </p:spPr>
        <p:txBody>
          <a:bodyPr/>
          <a:lstStyle/>
          <a:p>
            <a:pPr eaLnBrk="1" hangingPunct="1">
              <a:spcBef>
                <a:spcPct val="0"/>
              </a:spcBef>
              <a:buFont typeface="Wingdings" panose="05000000000000000000" pitchFamily="2" charset="2"/>
              <a:buNone/>
            </a:pPr>
            <a:r>
              <a:rPr lang="zh-CN" altLang="en-US" sz="2400" dirty="0">
                <a:solidFill>
                  <a:srgbClr val="0000B2"/>
                </a:solidFill>
              </a:rPr>
              <a:t>写者：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0000B2"/>
                </a:solidFill>
              </a:rPr>
              <a:t>         wait(w);</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写</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signal(w);</a:t>
            </a:r>
          </a:p>
          <a:p>
            <a:pPr eaLnBrk="1" hangingPunct="1">
              <a:spcBef>
                <a:spcPct val="0"/>
              </a:spcBef>
              <a:buFont typeface="Wingdings" panose="05000000000000000000" pitchFamily="2" charset="2"/>
              <a:buNone/>
            </a:pPr>
            <a:r>
              <a:rPr lang="en-US" altLang="zh-CN" sz="2400" dirty="0">
                <a:solidFill>
                  <a:srgbClr val="0000B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452">
                                            <p:txEl>
                                              <p:pRg st="0" end="0"/>
                                            </p:txEl>
                                          </p:spTgt>
                                        </p:tgtEl>
                                        <p:attrNameLst>
                                          <p:attrName>style.visibility</p:attrName>
                                        </p:attrNameLst>
                                      </p:cBhvr>
                                      <p:to>
                                        <p:strVal val="visible"/>
                                      </p:to>
                                    </p:set>
                                    <p:anim calcmode="lin" valueType="num">
                                      <p:cBhvr additive="base">
                                        <p:cTn id="7" dur="500" fill="hold"/>
                                        <p:tgtEl>
                                          <p:spTgt spid="2324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24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2452">
                                            <p:txEl>
                                              <p:pRg st="1" end="1"/>
                                            </p:txEl>
                                          </p:spTgt>
                                        </p:tgtEl>
                                        <p:attrNameLst>
                                          <p:attrName>style.visibility</p:attrName>
                                        </p:attrNameLst>
                                      </p:cBhvr>
                                      <p:to>
                                        <p:strVal val="visible"/>
                                      </p:to>
                                    </p:set>
                                    <p:anim calcmode="lin" valueType="num">
                                      <p:cBhvr additive="base">
                                        <p:cTn id="13" dur="500" fill="hold"/>
                                        <p:tgtEl>
                                          <p:spTgt spid="23245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24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2452">
                                            <p:txEl>
                                              <p:pRg st="2" end="2"/>
                                            </p:txEl>
                                          </p:spTgt>
                                        </p:tgtEl>
                                        <p:attrNameLst>
                                          <p:attrName>style.visibility</p:attrName>
                                        </p:attrNameLst>
                                      </p:cBhvr>
                                      <p:to>
                                        <p:strVal val="visible"/>
                                      </p:to>
                                    </p:set>
                                    <p:anim calcmode="lin" valueType="num">
                                      <p:cBhvr additive="base">
                                        <p:cTn id="19" dur="500" fill="hold"/>
                                        <p:tgtEl>
                                          <p:spTgt spid="23245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245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2452">
                                            <p:txEl>
                                              <p:pRg st="3" end="3"/>
                                            </p:txEl>
                                          </p:spTgt>
                                        </p:tgtEl>
                                        <p:attrNameLst>
                                          <p:attrName>style.visibility</p:attrName>
                                        </p:attrNameLst>
                                      </p:cBhvr>
                                      <p:to>
                                        <p:strVal val="visible"/>
                                      </p:to>
                                    </p:set>
                                    <p:anim calcmode="lin" valueType="num">
                                      <p:cBhvr additive="base">
                                        <p:cTn id="25" dur="500" fill="hold"/>
                                        <p:tgtEl>
                                          <p:spTgt spid="23245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245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2452">
                                            <p:txEl>
                                              <p:pRg st="4" end="4"/>
                                            </p:txEl>
                                          </p:spTgt>
                                        </p:tgtEl>
                                        <p:attrNameLst>
                                          <p:attrName>style.visibility</p:attrName>
                                        </p:attrNameLst>
                                      </p:cBhvr>
                                      <p:to>
                                        <p:strVal val="visible"/>
                                      </p:to>
                                    </p:set>
                                    <p:anim calcmode="lin" valueType="num">
                                      <p:cBhvr additive="base">
                                        <p:cTn id="31" dur="500" fill="hold"/>
                                        <p:tgtEl>
                                          <p:spTgt spid="23245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245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2452">
                                            <p:txEl>
                                              <p:pRg st="5" end="5"/>
                                            </p:txEl>
                                          </p:spTgt>
                                        </p:tgtEl>
                                        <p:attrNameLst>
                                          <p:attrName>style.visibility</p:attrName>
                                        </p:attrNameLst>
                                      </p:cBhvr>
                                      <p:to>
                                        <p:strVal val="visible"/>
                                      </p:to>
                                    </p:set>
                                    <p:anim calcmode="lin" valueType="num">
                                      <p:cBhvr additive="base">
                                        <p:cTn id="37" dur="500" fill="hold"/>
                                        <p:tgtEl>
                                          <p:spTgt spid="23245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245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2452">
                                            <p:txEl>
                                              <p:pRg st="6" end="6"/>
                                            </p:txEl>
                                          </p:spTgt>
                                        </p:tgtEl>
                                        <p:attrNameLst>
                                          <p:attrName>style.visibility</p:attrName>
                                        </p:attrNameLst>
                                      </p:cBhvr>
                                      <p:to>
                                        <p:strVal val="visible"/>
                                      </p:to>
                                    </p:set>
                                    <p:anim calcmode="lin" valueType="num">
                                      <p:cBhvr additive="base">
                                        <p:cTn id="43" dur="500" fill="hold"/>
                                        <p:tgtEl>
                                          <p:spTgt spid="23245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3245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2452">
                                            <p:txEl>
                                              <p:pRg st="7" end="7"/>
                                            </p:txEl>
                                          </p:spTgt>
                                        </p:tgtEl>
                                        <p:attrNameLst>
                                          <p:attrName>style.visibility</p:attrName>
                                        </p:attrNameLst>
                                      </p:cBhvr>
                                      <p:to>
                                        <p:strVal val="visible"/>
                                      </p:to>
                                    </p:set>
                                    <p:anim calcmode="lin" valueType="num">
                                      <p:cBhvr additive="base">
                                        <p:cTn id="49" dur="500" fill="hold"/>
                                        <p:tgtEl>
                                          <p:spTgt spid="23245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3245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32452">
                                            <p:txEl>
                                              <p:pRg st="8" end="8"/>
                                            </p:txEl>
                                          </p:spTgt>
                                        </p:tgtEl>
                                        <p:attrNameLst>
                                          <p:attrName>style.visibility</p:attrName>
                                        </p:attrNameLst>
                                      </p:cBhvr>
                                      <p:to>
                                        <p:strVal val="visible"/>
                                      </p:to>
                                    </p:set>
                                    <p:anim calcmode="lin" valueType="num">
                                      <p:cBhvr additive="base">
                                        <p:cTn id="55" dur="500" fill="hold"/>
                                        <p:tgtEl>
                                          <p:spTgt spid="23245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3245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32452">
                                            <p:txEl>
                                              <p:pRg st="9" end="9"/>
                                            </p:txEl>
                                          </p:spTgt>
                                        </p:tgtEl>
                                        <p:attrNameLst>
                                          <p:attrName>style.visibility</p:attrName>
                                        </p:attrNameLst>
                                      </p:cBhvr>
                                      <p:to>
                                        <p:strVal val="visible"/>
                                      </p:to>
                                    </p:set>
                                    <p:anim calcmode="lin" valueType="num">
                                      <p:cBhvr additive="base">
                                        <p:cTn id="61" dur="500" fill="hold"/>
                                        <p:tgtEl>
                                          <p:spTgt spid="23245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3245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32452">
                                            <p:txEl>
                                              <p:pRg st="10" end="10"/>
                                            </p:txEl>
                                          </p:spTgt>
                                        </p:tgtEl>
                                        <p:attrNameLst>
                                          <p:attrName>style.visibility</p:attrName>
                                        </p:attrNameLst>
                                      </p:cBhvr>
                                      <p:to>
                                        <p:strVal val="visible"/>
                                      </p:to>
                                    </p:set>
                                    <p:anim calcmode="lin" valueType="num">
                                      <p:cBhvr additive="base">
                                        <p:cTn id="67" dur="500" fill="hold"/>
                                        <p:tgtEl>
                                          <p:spTgt spid="232452">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32452">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32452">
                                            <p:txEl>
                                              <p:pRg st="11" end="11"/>
                                            </p:txEl>
                                          </p:spTgt>
                                        </p:tgtEl>
                                        <p:attrNameLst>
                                          <p:attrName>style.visibility</p:attrName>
                                        </p:attrNameLst>
                                      </p:cBhvr>
                                      <p:to>
                                        <p:strVal val="visible"/>
                                      </p:to>
                                    </p:set>
                                    <p:anim calcmode="lin" valueType="num">
                                      <p:cBhvr additive="base">
                                        <p:cTn id="73" dur="500" fill="hold"/>
                                        <p:tgtEl>
                                          <p:spTgt spid="232452">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232452">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32452">
                                            <p:txEl>
                                              <p:pRg st="12" end="12"/>
                                            </p:txEl>
                                          </p:spTgt>
                                        </p:tgtEl>
                                        <p:attrNameLst>
                                          <p:attrName>style.visibility</p:attrName>
                                        </p:attrNameLst>
                                      </p:cBhvr>
                                      <p:to>
                                        <p:strVal val="visible"/>
                                      </p:to>
                                    </p:set>
                                    <p:anim calcmode="lin" valueType="num">
                                      <p:cBhvr additive="base">
                                        <p:cTn id="79" dur="500" fill="hold"/>
                                        <p:tgtEl>
                                          <p:spTgt spid="232452">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232452">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32453">
                                            <p:txEl>
                                              <p:pRg st="0" end="0"/>
                                            </p:txEl>
                                          </p:spTgt>
                                        </p:tgtEl>
                                        <p:attrNameLst>
                                          <p:attrName>style.visibility</p:attrName>
                                        </p:attrNameLst>
                                      </p:cBhvr>
                                      <p:to>
                                        <p:strVal val="visible"/>
                                      </p:to>
                                    </p:set>
                                    <p:anim calcmode="lin" valueType="num">
                                      <p:cBhvr additive="base">
                                        <p:cTn id="85" dur="500" fill="hold"/>
                                        <p:tgtEl>
                                          <p:spTgt spid="232453">
                                            <p:txEl>
                                              <p:pRg st="0" end="0"/>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2324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232453">
                                            <p:txEl>
                                              <p:pRg st="1" end="1"/>
                                            </p:txEl>
                                          </p:spTgt>
                                        </p:tgtEl>
                                        <p:attrNameLst>
                                          <p:attrName>style.visibility</p:attrName>
                                        </p:attrNameLst>
                                      </p:cBhvr>
                                      <p:to>
                                        <p:strVal val="visible"/>
                                      </p:to>
                                    </p:set>
                                    <p:anim calcmode="lin" valueType="num">
                                      <p:cBhvr additive="base">
                                        <p:cTn id="91" dur="500" fill="hold"/>
                                        <p:tgtEl>
                                          <p:spTgt spid="232453">
                                            <p:txEl>
                                              <p:pRg st="1" end="1"/>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23245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232453">
                                            <p:txEl>
                                              <p:pRg st="2" end="2"/>
                                            </p:txEl>
                                          </p:spTgt>
                                        </p:tgtEl>
                                        <p:attrNameLst>
                                          <p:attrName>style.visibility</p:attrName>
                                        </p:attrNameLst>
                                      </p:cBhvr>
                                      <p:to>
                                        <p:strVal val="visible"/>
                                      </p:to>
                                    </p:set>
                                    <p:anim calcmode="lin" valueType="num">
                                      <p:cBhvr additive="base">
                                        <p:cTn id="97" dur="500" fill="hold"/>
                                        <p:tgtEl>
                                          <p:spTgt spid="232453">
                                            <p:txEl>
                                              <p:pRg st="2" end="2"/>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23245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232453">
                                            <p:txEl>
                                              <p:pRg st="3" end="3"/>
                                            </p:txEl>
                                          </p:spTgt>
                                        </p:tgtEl>
                                        <p:attrNameLst>
                                          <p:attrName>style.visibility</p:attrName>
                                        </p:attrNameLst>
                                      </p:cBhvr>
                                      <p:to>
                                        <p:strVal val="visible"/>
                                      </p:to>
                                    </p:set>
                                    <p:anim calcmode="lin" valueType="num">
                                      <p:cBhvr additive="base">
                                        <p:cTn id="103" dur="500" fill="hold"/>
                                        <p:tgtEl>
                                          <p:spTgt spid="232453">
                                            <p:txEl>
                                              <p:pRg st="3" end="3"/>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23245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232453">
                                            <p:txEl>
                                              <p:pRg st="4" end="4"/>
                                            </p:txEl>
                                          </p:spTgt>
                                        </p:tgtEl>
                                        <p:attrNameLst>
                                          <p:attrName>style.visibility</p:attrName>
                                        </p:attrNameLst>
                                      </p:cBhvr>
                                      <p:to>
                                        <p:strVal val="visible"/>
                                      </p:to>
                                    </p:set>
                                    <p:anim calcmode="lin" valueType="num">
                                      <p:cBhvr additive="base">
                                        <p:cTn id="109" dur="500" fill="hold"/>
                                        <p:tgtEl>
                                          <p:spTgt spid="232453">
                                            <p:txEl>
                                              <p:pRg st="4" end="4"/>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23245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232453">
                                            <p:txEl>
                                              <p:pRg st="5" end="5"/>
                                            </p:txEl>
                                          </p:spTgt>
                                        </p:tgtEl>
                                        <p:attrNameLst>
                                          <p:attrName>style.visibility</p:attrName>
                                        </p:attrNameLst>
                                      </p:cBhvr>
                                      <p:to>
                                        <p:strVal val="visible"/>
                                      </p:to>
                                    </p:set>
                                    <p:anim calcmode="lin" valueType="num">
                                      <p:cBhvr additive="base">
                                        <p:cTn id="115" dur="500" fill="hold"/>
                                        <p:tgtEl>
                                          <p:spTgt spid="232453">
                                            <p:txEl>
                                              <p:pRg st="5" end="5"/>
                                            </p:txEl>
                                          </p:spTgt>
                                        </p:tgtEl>
                                        <p:attrNameLst>
                                          <p:attrName>ppt_x</p:attrName>
                                        </p:attrNameLst>
                                      </p:cBhvr>
                                      <p:tavLst>
                                        <p:tav tm="0">
                                          <p:val>
                                            <p:strVal val="0-#ppt_w/2"/>
                                          </p:val>
                                        </p:tav>
                                        <p:tav tm="100000">
                                          <p:val>
                                            <p:strVal val="#ppt_x"/>
                                          </p:val>
                                        </p:tav>
                                      </p:tavLst>
                                    </p:anim>
                                    <p:anim calcmode="lin" valueType="num">
                                      <p:cBhvr additive="base">
                                        <p:cTn id="116" dur="500" fill="hold"/>
                                        <p:tgtEl>
                                          <p:spTgt spid="23245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232453">
                                            <p:txEl>
                                              <p:pRg st="6" end="6"/>
                                            </p:txEl>
                                          </p:spTgt>
                                        </p:tgtEl>
                                        <p:attrNameLst>
                                          <p:attrName>style.visibility</p:attrName>
                                        </p:attrNameLst>
                                      </p:cBhvr>
                                      <p:to>
                                        <p:strVal val="visible"/>
                                      </p:to>
                                    </p:set>
                                    <p:anim calcmode="lin" valueType="num">
                                      <p:cBhvr additive="base">
                                        <p:cTn id="121" dur="500" fill="hold"/>
                                        <p:tgtEl>
                                          <p:spTgt spid="232453">
                                            <p:txEl>
                                              <p:pRg st="6" end="6"/>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23245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build="p" autoUpdateAnimBg="0"/>
      <p:bldP spid="232453"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037B3CB2-844F-452A-BCF1-50CD7CA53927}"/>
              </a:ext>
            </a:extLst>
          </p:cNvPr>
          <p:cNvSpPr>
            <a:spLocks noGrp="1" noChangeArrowheads="1"/>
          </p:cNvSpPr>
          <p:nvPr>
            <p:ph type="title"/>
          </p:nvPr>
        </p:nvSpPr>
        <p:spPr/>
        <p:txBody>
          <a:bodyPr/>
          <a:lstStyle/>
          <a:p>
            <a:pPr eaLnBrk="1" hangingPunct="1"/>
            <a:r>
              <a:rPr lang="zh-CN" altLang="en-US">
                <a:solidFill>
                  <a:schemeClr val="tx1"/>
                </a:solidFill>
                <a:latin typeface="楷体_GB2312" pitchFamily="49" charset="-122"/>
              </a:rPr>
              <a:t>【思考题】写优先</a:t>
            </a:r>
            <a:endParaRPr lang="en-US" altLang="zh-CN">
              <a:solidFill>
                <a:schemeClr val="tx1"/>
              </a:solidFill>
              <a:latin typeface="楷体_GB2312" pitchFamily="49" charset="-122"/>
            </a:endParaRPr>
          </a:p>
        </p:txBody>
      </p:sp>
      <p:sp>
        <p:nvSpPr>
          <p:cNvPr id="89091" name="Rectangle 3" descr="Rectangle: Click to edit Master text styles&#10;Second level&#10;Third level&#10;Fourth level&#10;Fifth level">
            <a:extLst>
              <a:ext uri="{FF2B5EF4-FFF2-40B4-BE49-F238E27FC236}">
                <a16:creationId xmlns:a16="http://schemas.microsoft.com/office/drawing/2014/main" id="{1DBBCFC2-0393-479B-BF2A-F351611204C6}"/>
              </a:ext>
            </a:extLst>
          </p:cNvPr>
          <p:cNvSpPr>
            <a:spLocks noGrp="1" noChangeArrowheads="1"/>
          </p:cNvSpPr>
          <p:nvPr>
            <p:ph type="body" idx="1"/>
          </p:nvPr>
        </p:nvSpPr>
        <p:spPr/>
        <p:txBody>
          <a:bodyPr/>
          <a:lstStyle/>
          <a:p>
            <a:pPr eaLnBrk="1" hangingPunct="1">
              <a:lnSpc>
                <a:spcPct val="90000"/>
              </a:lnSpc>
            </a:pPr>
            <a:r>
              <a:rPr lang="zh-CN" altLang="en-US"/>
              <a:t>修改以上读者写者问题的算法，使之对写者优先，即一旦有写者到达，后续的读者必须必须等待，无论是否有读者在读。</a:t>
            </a:r>
          </a:p>
          <a:p>
            <a:pPr eaLnBrk="1" hangingPunct="1">
              <a:lnSpc>
                <a:spcPct val="90000"/>
              </a:lnSpc>
            </a:pPr>
            <a:endParaRPr lang="zh-CN" altLang="en-US"/>
          </a:p>
          <a:p>
            <a:pPr eaLnBrk="1" hangingPunct="1">
              <a:lnSpc>
                <a:spcPct val="90000"/>
              </a:lnSpc>
            </a:pPr>
            <a:endParaRPr lang="zh-CN" altLang="en-US"/>
          </a:p>
          <a:p>
            <a:pPr eaLnBrk="1" hangingPunct="1">
              <a:lnSpc>
                <a:spcPct val="90000"/>
              </a:lnSpc>
            </a:pPr>
            <a:r>
              <a:rPr lang="zh-CN" altLang="en-US"/>
              <a:t>提示，增加一个信号量，用于在写者到达后封锁后续的读者</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descr="Rectangle: Click to edit Master text styles&#10;Second level&#10;Third level&#10;Fourth level&#10;Fifth level">
            <a:extLst>
              <a:ext uri="{FF2B5EF4-FFF2-40B4-BE49-F238E27FC236}">
                <a16:creationId xmlns:a16="http://schemas.microsoft.com/office/drawing/2014/main" id="{343C177E-B616-47E2-84A4-41D46FE13A34}"/>
              </a:ext>
            </a:extLst>
          </p:cNvPr>
          <p:cNvSpPr>
            <a:spLocks noGrp="1" noChangeArrowheads="1"/>
          </p:cNvSpPr>
          <p:nvPr>
            <p:ph type="body" idx="1"/>
          </p:nvPr>
        </p:nvSpPr>
        <p:spPr>
          <a:xfrm>
            <a:off x="381000" y="457200"/>
            <a:ext cx="8534400" cy="5867400"/>
          </a:xfrm>
        </p:spPr>
        <p:txBody>
          <a:bodyPr/>
          <a:lstStyle/>
          <a:p>
            <a:pPr algn="just" eaLnBrk="1" hangingPunct="1"/>
            <a:r>
              <a:rPr lang="zh-CN" altLang="en-US" b="1">
                <a:solidFill>
                  <a:srgbClr val="FF0369"/>
                </a:solidFill>
                <a:latin typeface="宋体" panose="02010600030101010101" pitchFamily="2" charset="-122"/>
              </a:rPr>
              <a:t>临界区(</a:t>
            </a:r>
            <a:r>
              <a:rPr lang="en-US" altLang="zh-CN"/>
              <a:t>critical section</a:t>
            </a:r>
            <a:r>
              <a:rPr lang="zh-CN" altLang="en-US" b="1">
                <a:solidFill>
                  <a:srgbClr val="FF0369"/>
                </a:solidFill>
                <a:latin typeface="宋体" panose="02010600030101010101" pitchFamily="2" charset="-122"/>
              </a:rPr>
              <a:t>)</a:t>
            </a:r>
            <a:r>
              <a:rPr lang="zh-CN" altLang="en-US">
                <a:latin typeface="宋体" panose="02010600030101010101" pitchFamily="2" charset="-122"/>
              </a:rPr>
              <a:t>：临界段，在每个程序中，访问临界资源的那段程序。</a:t>
            </a:r>
            <a:r>
              <a:rPr lang="zh-CN" altLang="en-US"/>
              <a:t> </a:t>
            </a:r>
          </a:p>
          <a:p>
            <a:pPr algn="just" eaLnBrk="1" hangingPunct="1">
              <a:buFont typeface="Wingdings" panose="05000000000000000000" pitchFamily="2" charset="2"/>
              <a:buNone/>
            </a:pPr>
            <a:r>
              <a:rPr lang="zh-CN" altLang="en-US" b="1">
                <a:latin typeface="Times New Roman" panose="02020603050405020304" pitchFamily="18" charset="0"/>
              </a:rPr>
              <a:t>		注意：</a:t>
            </a:r>
            <a:r>
              <a:rPr lang="zh-CN" altLang="en-US">
                <a:latin typeface="Times New Roman" panose="02020603050405020304" pitchFamily="18" charset="0"/>
              </a:rPr>
              <a:t>临界区是对某一临界资源而言的，对于不同临界资源的临界区，它们之间不存在互斥。</a:t>
            </a:r>
          </a:p>
          <a:p>
            <a:pPr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a:latin typeface="宋体" panose="02010600030101010101" pitchFamily="2" charset="-122"/>
              </a:rPr>
              <a:t>    如有程序段</a:t>
            </a:r>
            <a:r>
              <a:rPr lang="en-US" altLang="zh-CN"/>
              <a:t>A、B</a:t>
            </a:r>
            <a:r>
              <a:rPr lang="zh-CN" altLang="en-US">
                <a:latin typeface="宋体" panose="02010600030101010101" pitchFamily="2" charset="-122"/>
              </a:rPr>
              <a:t>是关于变量</a:t>
            </a:r>
            <a:r>
              <a:rPr lang="en-US" altLang="zh-CN"/>
              <a:t>X</a:t>
            </a:r>
            <a:r>
              <a:rPr lang="zh-CN" altLang="en-US">
                <a:latin typeface="宋体" panose="02010600030101010101" pitchFamily="2" charset="-122"/>
              </a:rPr>
              <a:t>的临界区，而</a:t>
            </a:r>
            <a:r>
              <a:rPr lang="en-US" altLang="zh-CN"/>
              <a:t>C、D</a:t>
            </a:r>
            <a:r>
              <a:rPr lang="zh-CN" altLang="en-US">
                <a:latin typeface="宋体" panose="02010600030101010101" pitchFamily="2" charset="-122"/>
              </a:rPr>
              <a:t>是关于变量</a:t>
            </a:r>
            <a:r>
              <a:rPr lang="en-US" altLang="zh-CN"/>
              <a:t>Y</a:t>
            </a:r>
            <a:r>
              <a:rPr lang="zh-CN" altLang="en-US">
                <a:latin typeface="宋体" panose="02010600030101010101" pitchFamily="2" charset="-122"/>
              </a:rPr>
              <a:t>的临界区，那么，</a:t>
            </a:r>
            <a:r>
              <a:rPr lang="en-US" altLang="zh-CN"/>
              <a:t>A、B</a:t>
            </a:r>
            <a:r>
              <a:rPr lang="zh-CN" altLang="en-US">
                <a:latin typeface="宋体" panose="02010600030101010101" pitchFamily="2" charset="-122"/>
              </a:rPr>
              <a:t>之间需要互斥执行，</a:t>
            </a:r>
            <a:r>
              <a:rPr lang="en-US" altLang="zh-CN"/>
              <a:t>C、D</a:t>
            </a:r>
            <a:r>
              <a:rPr lang="zh-CN" altLang="en-US">
                <a:latin typeface="宋体" panose="02010600030101010101" pitchFamily="2" charset="-122"/>
              </a:rPr>
              <a:t>之间也要互斥执行，而</a:t>
            </a:r>
            <a:r>
              <a:rPr lang="en-US" altLang="zh-CN"/>
              <a:t>A</a:t>
            </a:r>
            <a:r>
              <a:rPr lang="zh-CN" altLang="en-US">
                <a:latin typeface="宋体" panose="02010600030101010101" pitchFamily="2" charset="-122"/>
              </a:rPr>
              <a:t>与</a:t>
            </a:r>
            <a:r>
              <a:rPr lang="en-US" altLang="zh-CN"/>
              <a:t>C</a:t>
            </a:r>
            <a:r>
              <a:rPr lang="en-US" altLang="zh-CN">
                <a:latin typeface="宋体" panose="02010600030101010101" pitchFamily="2" charset="-122"/>
              </a:rPr>
              <a:t>、</a:t>
            </a:r>
            <a:r>
              <a:rPr lang="en-US" altLang="zh-CN"/>
              <a:t>B</a:t>
            </a:r>
            <a:r>
              <a:rPr lang="zh-CN" altLang="en-US">
                <a:latin typeface="宋体" panose="02010600030101010101" pitchFamily="2" charset="-122"/>
              </a:rPr>
              <a:t>与</a:t>
            </a:r>
            <a:r>
              <a:rPr lang="en-US" altLang="zh-CN"/>
              <a:t>D</a:t>
            </a:r>
            <a:r>
              <a:rPr lang="zh-CN" altLang="en-US">
                <a:latin typeface="宋体" panose="02010600030101010101" pitchFamily="2" charset="-122"/>
              </a:rPr>
              <a:t>之间不用互斥执行。</a:t>
            </a:r>
            <a:r>
              <a:rPr lang="zh-CN" altLang="en-US"/>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63F8CD82-031E-4C8B-B097-38E3F44ACAA6}"/>
              </a:ext>
            </a:extLst>
          </p:cNvPr>
          <p:cNvSpPr>
            <a:spLocks noChangeArrowheads="1"/>
          </p:cNvSpPr>
          <p:nvPr/>
        </p:nvSpPr>
        <p:spPr bwMode="auto">
          <a:xfrm>
            <a:off x="304800" y="1066800"/>
            <a:ext cx="8458200" cy="5280025"/>
          </a:xfrm>
          <a:prstGeom prst="rect">
            <a:avLst/>
          </a:prstGeom>
          <a:solidFill>
            <a:schemeClr val="accent1">
              <a:alpha val="50195"/>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chemeClr val="accent1"/>
            </a:contourClr>
          </a:sp3d>
        </p:spPr>
        <p:txBody>
          <a:bodyPr wrap="none" anchor="ctr">
            <a:flatTx/>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0115" name="Rectangle 3">
            <a:extLst>
              <a:ext uri="{FF2B5EF4-FFF2-40B4-BE49-F238E27FC236}">
                <a16:creationId xmlns:a16="http://schemas.microsoft.com/office/drawing/2014/main" id="{C9F301BA-2869-459C-8221-69BF6BCE8627}"/>
              </a:ext>
            </a:extLst>
          </p:cNvPr>
          <p:cNvSpPr>
            <a:spLocks noGrp="1" noChangeArrowheads="1"/>
          </p:cNvSpPr>
          <p:nvPr>
            <p:ph type="title"/>
          </p:nvPr>
        </p:nvSpPr>
        <p:spPr>
          <a:xfrm>
            <a:off x="825500" y="401638"/>
            <a:ext cx="6788150" cy="512762"/>
          </a:xfrm>
        </p:spPr>
        <p:txBody>
          <a:bodyPr>
            <a:normAutofit fontScale="90000"/>
          </a:bodyPr>
          <a:lstStyle/>
          <a:p>
            <a:pPr eaLnBrk="1" hangingPunct="1"/>
            <a:r>
              <a:rPr lang="zh-CN" altLang="en-US"/>
              <a:t>解 </a:t>
            </a:r>
            <a:r>
              <a:rPr lang="zh-CN" altLang="en-US" sz="3600"/>
              <a:t>增加一个信号量</a:t>
            </a:r>
            <a:r>
              <a:rPr lang="en-US" altLang="zh-CN" sz="3600"/>
              <a:t>s，</a:t>
            </a:r>
            <a:r>
              <a:rPr lang="zh-CN" altLang="en-US" sz="3600"/>
              <a:t>初值为1</a:t>
            </a:r>
          </a:p>
        </p:txBody>
      </p:sp>
      <p:sp>
        <p:nvSpPr>
          <p:cNvPr id="316420" name="Rectangle 4" descr="Rectangle: Click to edit Master text styles&#10;Second level&#10;Third level&#10;Fourth level&#10;Fifth level">
            <a:extLst>
              <a:ext uri="{FF2B5EF4-FFF2-40B4-BE49-F238E27FC236}">
                <a16:creationId xmlns:a16="http://schemas.microsoft.com/office/drawing/2014/main" id="{210F72C0-ADED-4A08-BF87-14A834102313}"/>
              </a:ext>
            </a:extLst>
          </p:cNvPr>
          <p:cNvSpPr>
            <a:spLocks noGrp="1" noChangeArrowheads="1"/>
          </p:cNvSpPr>
          <p:nvPr>
            <p:ph type="body" sz="half" idx="1"/>
          </p:nvPr>
        </p:nvSpPr>
        <p:spPr>
          <a:xfrm>
            <a:off x="685800" y="1143000"/>
            <a:ext cx="4800600" cy="5165725"/>
          </a:xfrm>
        </p:spPr>
        <p:txBody>
          <a:bodyPr/>
          <a:lstStyle/>
          <a:p>
            <a:pPr eaLnBrk="1" hangingPunct="1">
              <a:lnSpc>
                <a:spcPct val="90000"/>
              </a:lnSpc>
              <a:spcBef>
                <a:spcPct val="0"/>
              </a:spcBef>
              <a:buFont typeface="Wingdings" panose="05000000000000000000" pitchFamily="2" charset="2"/>
              <a:buNone/>
            </a:pPr>
            <a:r>
              <a:rPr lang="zh-CN" altLang="en-US" sz="2400" dirty="0">
                <a:solidFill>
                  <a:srgbClr val="0000B2"/>
                </a:solidFill>
              </a:rPr>
              <a:t>读者：</a:t>
            </a:r>
          </a:p>
          <a:p>
            <a:pPr eaLnBrk="1" hangingPunct="1">
              <a:lnSpc>
                <a:spcPct val="90000"/>
              </a:lnSpc>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   </a:t>
            </a:r>
            <a:r>
              <a:rPr lang="en-US" altLang="zh-CN" sz="2400" dirty="0">
                <a:solidFill>
                  <a:srgbClr val="6C0000"/>
                </a:solidFill>
              </a:rPr>
              <a:t>wait(s);</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wait(mutex);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==1) wait (w);</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signal(mutex);</a:t>
            </a:r>
          </a:p>
          <a:p>
            <a:pPr eaLnBrk="1" hangingPunct="1">
              <a:lnSpc>
                <a:spcPct val="90000"/>
              </a:lnSpc>
              <a:spcBef>
                <a:spcPct val="0"/>
              </a:spcBef>
              <a:buFont typeface="Wingdings" panose="05000000000000000000" pitchFamily="2" charset="2"/>
              <a:buNone/>
            </a:pPr>
            <a:r>
              <a:rPr lang="en-US" altLang="zh-CN" sz="2400" dirty="0">
                <a:solidFill>
                  <a:srgbClr val="6C0000"/>
                </a:solidFill>
              </a:rPr>
              <a:t>       signal(s);</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读</a:t>
            </a:r>
          </a:p>
          <a:p>
            <a:pPr eaLnBrk="1" hangingPunct="1">
              <a:lnSpc>
                <a:spcPct val="90000"/>
              </a:lnSpc>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wait(mutex);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r>
              <a:rPr lang="en-US" altLang="zh-CN" sz="2400" dirty="0" err="1">
                <a:solidFill>
                  <a:srgbClr val="0000B2"/>
                </a:solidFill>
              </a:rPr>
              <a:t>readcount</a:t>
            </a:r>
            <a:r>
              <a:rPr lang="en-US" altLang="zh-CN" sz="2400" dirty="0">
                <a:solidFill>
                  <a:srgbClr val="0000B2"/>
                </a:solidFill>
              </a:rPr>
              <a:t> --;</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if (</a:t>
            </a:r>
            <a:r>
              <a:rPr lang="en-US" altLang="zh-CN" sz="2400" dirty="0" err="1">
                <a:solidFill>
                  <a:srgbClr val="0000B2"/>
                </a:solidFill>
              </a:rPr>
              <a:t>readcount</a:t>
            </a:r>
            <a:r>
              <a:rPr lang="en-US" altLang="zh-CN" sz="2400" dirty="0">
                <a:solidFill>
                  <a:srgbClr val="0000B2"/>
                </a:solidFill>
              </a:rPr>
              <a:t>==0) signal(w);</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signal(mutex);</a:t>
            </a:r>
          </a:p>
          <a:p>
            <a:pPr eaLnBrk="1" hangingPunct="1">
              <a:lnSpc>
                <a:spcPct val="90000"/>
              </a:lnSpc>
              <a:spcBef>
                <a:spcPct val="0"/>
              </a:spcBef>
              <a:buFont typeface="Wingdings" panose="05000000000000000000" pitchFamily="2" charset="2"/>
              <a:buNone/>
            </a:pPr>
            <a:r>
              <a:rPr lang="en-US" altLang="zh-CN" sz="2400" dirty="0">
                <a:solidFill>
                  <a:srgbClr val="0000B2"/>
                </a:solidFill>
              </a:rPr>
              <a:t>   };</a:t>
            </a:r>
          </a:p>
        </p:txBody>
      </p:sp>
      <p:sp>
        <p:nvSpPr>
          <p:cNvPr id="316421" name="Rectangle 5" descr="Rectangle: Click to edit Master text styles&#10;Second level&#10;Third level&#10;Fourth level&#10;Fifth level">
            <a:extLst>
              <a:ext uri="{FF2B5EF4-FFF2-40B4-BE49-F238E27FC236}">
                <a16:creationId xmlns:a16="http://schemas.microsoft.com/office/drawing/2014/main" id="{491DC813-1DDF-4E5F-A1DB-AAC8DEAD4991}"/>
              </a:ext>
            </a:extLst>
          </p:cNvPr>
          <p:cNvSpPr>
            <a:spLocks noGrp="1" noChangeArrowheads="1"/>
          </p:cNvSpPr>
          <p:nvPr>
            <p:ph type="body" sz="half" idx="2"/>
          </p:nvPr>
        </p:nvSpPr>
        <p:spPr>
          <a:xfrm>
            <a:off x="5715000" y="1066800"/>
            <a:ext cx="2743200" cy="4876800"/>
          </a:xfrm>
        </p:spPr>
        <p:txBody>
          <a:bodyPr/>
          <a:lstStyle/>
          <a:p>
            <a:pPr eaLnBrk="1" hangingPunct="1">
              <a:spcBef>
                <a:spcPct val="0"/>
              </a:spcBef>
              <a:buFont typeface="Wingdings" panose="05000000000000000000" pitchFamily="2" charset="2"/>
              <a:buNone/>
            </a:pPr>
            <a:r>
              <a:rPr lang="zh-CN" altLang="en-US" sz="2400" dirty="0">
                <a:solidFill>
                  <a:srgbClr val="0000B2"/>
                </a:solidFill>
              </a:rPr>
              <a:t>写者：</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while (1)</a:t>
            </a:r>
          </a:p>
          <a:p>
            <a:pPr eaLnBrk="1" hangingPunct="1">
              <a:spcBef>
                <a:spcPct val="0"/>
              </a:spcBef>
              <a:buFont typeface="Wingdings" panose="05000000000000000000" pitchFamily="2" charset="2"/>
              <a:buNone/>
            </a:pPr>
            <a:r>
              <a:rPr lang="en-US" altLang="zh-CN" sz="2400" dirty="0">
                <a:solidFill>
                  <a:srgbClr val="0000B2"/>
                </a:solidFill>
              </a:rPr>
              <a:t>   {</a:t>
            </a:r>
          </a:p>
          <a:p>
            <a:pPr eaLnBrk="1" hangingPunct="1">
              <a:spcBef>
                <a:spcPct val="0"/>
              </a:spcBef>
              <a:buFont typeface="Wingdings" panose="05000000000000000000" pitchFamily="2" charset="2"/>
              <a:buNone/>
            </a:pPr>
            <a:r>
              <a:rPr lang="en-US" altLang="zh-CN" sz="2400" dirty="0">
                <a:solidFill>
                  <a:srgbClr val="6C0000"/>
                </a:solidFill>
              </a:rPr>
              <a:t>        wait(s); </a:t>
            </a:r>
          </a:p>
          <a:p>
            <a:pPr eaLnBrk="1" hangingPunct="1">
              <a:spcBef>
                <a:spcPct val="0"/>
              </a:spcBef>
              <a:buFont typeface="Wingdings" panose="05000000000000000000" pitchFamily="2" charset="2"/>
              <a:buNone/>
            </a:pPr>
            <a:r>
              <a:rPr lang="en-US" altLang="zh-CN" sz="2400" dirty="0">
                <a:solidFill>
                  <a:srgbClr val="0000B2"/>
                </a:solidFill>
              </a:rPr>
              <a:t>	    wait(w);</a:t>
            </a:r>
          </a:p>
          <a:p>
            <a:pPr eaLnBrk="1" hangingPunct="1">
              <a:spcBef>
                <a:spcPct val="0"/>
              </a:spcBef>
              <a:buFont typeface="Wingdings" panose="05000000000000000000" pitchFamily="2" charset="2"/>
              <a:buNone/>
            </a:pPr>
            <a:r>
              <a:rPr lang="en-US" altLang="zh-CN" sz="2400" dirty="0">
                <a:solidFill>
                  <a:srgbClr val="0000B2"/>
                </a:solidFill>
              </a:rPr>
              <a:t>           </a:t>
            </a:r>
            <a:r>
              <a:rPr lang="zh-CN" altLang="en-US" sz="2400" dirty="0">
                <a:solidFill>
                  <a:srgbClr val="0000B2"/>
                </a:solidFill>
              </a:rPr>
              <a:t>写</a:t>
            </a:r>
          </a:p>
          <a:p>
            <a:pPr eaLnBrk="1" hangingPunct="1">
              <a:spcBef>
                <a:spcPct val="0"/>
              </a:spcBef>
              <a:buFont typeface="Wingdings" panose="05000000000000000000" pitchFamily="2" charset="2"/>
              <a:buNone/>
            </a:pPr>
            <a:r>
              <a:rPr lang="zh-CN" altLang="en-US" sz="2400" dirty="0">
                <a:solidFill>
                  <a:srgbClr val="0000B2"/>
                </a:solidFill>
              </a:rPr>
              <a:t>         </a:t>
            </a:r>
            <a:r>
              <a:rPr lang="en-US" altLang="zh-CN" sz="2400" dirty="0">
                <a:solidFill>
                  <a:srgbClr val="0000B2"/>
                </a:solidFill>
              </a:rPr>
              <a:t>signal(w);</a:t>
            </a:r>
          </a:p>
          <a:p>
            <a:pPr eaLnBrk="1" hangingPunct="1">
              <a:spcBef>
                <a:spcPct val="0"/>
              </a:spcBef>
              <a:buFont typeface="Wingdings" panose="05000000000000000000" pitchFamily="2" charset="2"/>
              <a:buNone/>
            </a:pPr>
            <a:r>
              <a:rPr lang="en-US" altLang="zh-CN" sz="2400" dirty="0">
                <a:solidFill>
                  <a:srgbClr val="6C0000"/>
                </a:solidFill>
              </a:rPr>
              <a:t>         signal(s);</a:t>
            </a:r>
          </a:p>
          <a:p>
            <a:pPr eaLnBrk="1" hangingPunct="1">
              <a:spcBef>
                <a:spcPct val="0"/>
              </a:spcBef>
              <a:buFont typeface="Wingdings" panose="05000000000000000000" pitchFamily="2" charset="2"/>
              <a:buNone/>
            </a:pPr>
            <a:r>
              <a:rPr lang="en-US" altLang="zh-CN" sz="2400" dirty="0">
                <a:solidFill>
                  <a:srgbClr val="0000B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20">
                                            <p:txEl>
                                              <p:pRg st="0" end="0"/>
                                            </p:txEl>
                                          </p:spTgt>
                                        </p:tgtEl>
                                        <p:attrNameLst>
                                          <p:attrName>style.visibility</p:attrName>
                                        </p:attrNameLst>
                                      </p:cBhvr>
                                      <p:to>
                                        <p:strVal val="visible"/>
                                      </p:to>
                                    </p:set>
                                    <p:anim calcmode="lin" valueType="num">
                                      <p:cBhvr additive="base">
                                        <p:cTn id="7" dur="500" fill="hold"/>
                                        <p:tgtEl>
                                          <p:spTgt spid="31642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64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6420">
                                            <p:txEl>
                                              <p:pRg st="1" end="1"/>
                                            </p:txEl>
                                          </p:spTgt>
                                        </p:tgtEl>
                                        <p:attrNameLst>
                                          <p:attrName>style.visibility</p:attrName>
                                        </p:attrNameLst>
                                      </p:cBhvr>
                                      <p:to>
                                        <p:strVal val="visible"/>
                                      </p:to>
                                    </p:set>
                                    <p:anim calcmode="lin" valueType="num">
                                      <p:cBhvr additive="base">
                                        <p:cTn id="13" dur="500" fill="hold"/>
                                        <p:tgtEl>
                                          <p:spTgt spid="31642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64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6420">
                                            <p:txEl>
                                              <p:pRg st="2" end="2"/>
                                            </p:txEl>
                                          </p:spTgt>
                                        </p:tgtEl>
                                        <p:attrNameLst>
                                          <p:attrName>style.visibility</p:attrName>
                                        </p:attrNameLst>
                                      </p:cBhvr>
                                      <p:to>
                                        <p:strVal val="visible"/>
                                      </p:to>
                                    </p:set>
                                    <p:anim calcmode="lin" valueType="num">
                                      <p:cBhvr additive="base">
                                        <p:cTn id="19" dur="500" fill="hold"/>
                                        <p:tgtEl>
                                          <p:spTgt spid="31642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164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16420">
                                            <p:txEl>
                                              <p:pRg st="3" end="3"/>
                                            </p:txEl>
                                          </p:spTgt>
                                        </p:tgtEl>
                                        <p:attrNameLst>
                                          <p:attrName>style.visibility</p:attrName>
                                        </p:attrNameLst>
                                      </p:cBhvr>
                                      <p:to>
                                        <p:strVal val="visible"/>
                                      </p:to>
                                    </p:set>
                                    <p:anim calcmode="lin" valueType="num">
                                      <p:cBhvr additive="base">
                                        <p:cTn id="25" dur="500" fill="hold"/>
                                        <p:tgtEl>
                                          <p:spTgt spid="31642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1642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6420">
                                            <p:txEl>
                                              <p:pRg st="4" end="4"/>
                                            </p:txEl>
                                          </p:spTgt>
                                        </p:tgtEl>
                                        <p:attrNameLst>
                                          <p:attrName>style.visibility</p:attrName>
                                        </p:attrNameLst>
                                      </p:cBhvr>
                                      <p:to>
                                        <p:strVal val="visible"/>
                                      </p:to>
                                    </p:set>
                                    <p:anim calcmode="lin" valueType="num">
                                      <p:cBhvr additive="base">
                                        <p:cTn id="31" dur="500" fill="hold"/>
                                        <p:tgtEl>
                                          <p:spTgt spid="31642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1642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6420">
                                            <p:txEl>
                                              <p:pRg st="5" end="5"/>
                                            </p:txEl>
                                          </p:spTgt>
                                        </p:tgtEl>
                                        <p:attrNameLst>
                                          <p:attrName>style.visibility</p:attrName>
                                        </p:attrNameLst>
                                      </p:cBhvr>
                                      <p:to>
                                        <p:strVal val="visible"/>
                                      </p:to>
                                    </p:set>
                                    <p:anim calcmode="lin" valueType="num">
                                      <p:cBhvr additive="base">
                                        <p:cTn id="37" dur="500" fill="hold"/>
                                        <p:tgtEl>
                                          <p:spTgt spid="31642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1642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16420">
                                            <p:txEl>
                                              <p:pRg st="6" end="6"/>
                                            </p:txEl>
                                          </p:spTgt>
                                        </p:tgtEl>
                                        <p:attrNameLst>
                                          <p:attrName>style.visibility</p:attrName>
                                        </p:attrNameLst>
                                      </p:cBhvr>
                                      <p:to>
                                        <p:strVal val="visible"/>
                                      </p:to>
                                    </p:set>
                                    <p:anim calcmode="lin" valueType="num">
                                      <p:cBhvr additive="base">
                                        <p:cTn id="43" dur="500" fill="hold"/>
                                        <p:tgtEl>
                                          <p:spTgt spid="316420">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1642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16420">
                                            <p:txEl>
                                              <p:pRg st="7" end="7"/>
                                            </p:txEl>
                                          </p:spTgt>
                                        </p:tgtEl>
                                        <p:attrNameLst>
                                          <p:attrName>style.visibility</p:attrName>
                                        </p:attrNameLst>
                                      </p:cBhvr>
                                      <p:to>
                                        <p:strVal val="visible"/>
                                      </p:to>
                                    </p:set>
                                    <p:anim calcmode="lin" valueType="num">
                                      <p:cBhvr additive="base">
                                        <p:cTn id="49" dur="500" fill="hold"/>
                                        <p:tgtEl>
                                          <p:spTgt spid="316420">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1642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16420">
                                            <p:txEl>
                                              <p:pRg st="8" end="8"/>
                                            </p:txEl>
                                          </p:spTgt>
                                        </p:tgtEl>
                                        <p:attrNameLst>
                                          <p:attrName>style.visibility</p:attrName>
                                        </p:attrNameLst>
                                      </p:cBhvr>
                                      <p:to>
                                        <p:strVal val="visible"/>
                                      </p:to>
                                    </p:set>
                                    <p:anim calcmode="lin" valueType="num">
                                      <p:cBhvr additive="base">
                                        <p:cTn id="55" dur="500" fill="hold"/>
                                        <p:tgtEl>
                                          <p:spTgt spid="316420">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1642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16420">
                                            <p:txEl>
                                              <p:pRg st="9" end="9"/>
                                            </p:txEl>
                                          </p:spTgt>
                                        </p:tgtEl>
                                        <p:attrNameLst>
                                          <p:attrName>style.visibility</p:attrName>
                                        </p:attrNameLst>
                                      </p:cBhvr>
                                      <p:to>
                                        <p:strVal val="visible"/>
                                      </p:to>
                                    </p:set>
                                    <p:anim calcmode="lin" valueType="num">
                                      <p:cBhvr additive="base">
                                        <p:cTn id="61" dur="500" fill="hold"/>
                                        <p:tgtEl>
                                          <p:spTgt spid="316420">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16420">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16420">
                                            <p:txEl>
                                              <p:pRg st="10" end="10"/>
                                            </p:txEl>
                                          </p:spTgt>
                                        </p:tgtEl>
                                        <p:attrNameLst>
                                          <p:attrName>style.visibility</p:attrName>
                                        </p:attrNameLst>
                                      </p:cBhvr>
                                      <p:to>
                                        <p:strVal val="visible"/>
                                      </p:to>
                                    </p:set>
                                    <p:anim calcmode="lin" valueType="num">
                                      <p:cBhvr additive="base">
                                        <p:cTn id="67" dur="500" fill="hold"/>
                                        <p:tgtEl>
                                          <p:spTgt spid="316420">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16420">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16420">
                                            <p:txEl>
                                              <p:pRg st="11" end="11"/>
                                            </p:txEl>
                                          </p:spTgt>
                                        </p:tgtEl>
                                        <p:attrNameLst>
                                          <p:attrName>style.visibility</p:attrName>
                                        </p:attrNameLst>
                                      </p:cBhvr>
                                      <p:to>
                                        <p:strVal val="visible"/>
                                      </p:to>
                                    </p:set>
                                    <p:anim calcmode="lin" valueType="num">
                                      <p:cBhvr additive="base">
                                        <p:cTn id="73" dur="500" fill="hold"/>
                                        <p:tgtEl>
                                          <p:spTgt spid="316420">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16420">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16420">
                                            <p:txEl>
                                              <p:pRg st="12" end="12"/>
                                            </p:txEl>
                                          </p:spTgt>
                                        </p:tgtEl>
                                        <p:attrNameLst>
                                          <p:attrName>style.visibility</p:attrName>
                                        </p:attrNameLst>
                                      </p:cBhvr>
                                      <p:to>
                                        <p:strVal val="visible"/>
                                      </p:to>
                                    </p:set>
                                    <p:anim calcmode="lin" valueType="num">
                                      <p:cBhvr additive="base">
                                        <p:cTn id="79" dur="500" fill="hold"/>
                                        <p:tgtEl>
                                          <p:spTgt spid="316420">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16420">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16420">
                                            <p:txEl>
                                              <p:pRg st="13" end="13"/>
                                            </p:txEl>
                                          </p:spTgt>
                                        </p:tgtEl>
                                        <p:attrNameLst>
                                          <p:attrName>style.visibility</p:attrName>
                                        </p:attrNameLst>
                                      </p:cBhvr>
                                      <p:to>
                                        <p:strVal val="visible"/>
                                      </p:to>
                                    </p:set>
                                    <p:anim calcmode="lin" valueType="num">
                                      <p:cBhvr additive="base">
                                        <p:cTn id="85" dur="500" fill="hold"/>
                                        <p:tgtEl>
                                          <p:spTgt spid="316420">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16420">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16421">
                                            <p:txEl>
                                              <p:pRg st="0" end="0"/>
                                            </p:txEl>
                                          </p:spTgt>
                                        </p:tgtEl>
                                        <p:attrNameLst>
                                          <p:attrName>style.visibility</p:attrName>
                                        </p:attrNameLst>
                                      </p:cBhvr>
                                      <p:to>
                                        <p:strVal val="visible"/>
                                      </p:to>
                                    </p:set>
                                    <p:anim calcmode="lin" valueType="num">
                                      <p:cBhvr additive="base">
                                        <p:cTn id="91" dur="500" fill="hold"/>
                                        <p:tgtEl>
                                          <p:spTgt spid="316421">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164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16421">
                                            <p:txEl>
                                              <p:pRg st="1" end="1"/>
                                            </p:txEl>
                                          </p:spTgt>
                                        </p:tgtEl>
                                        <p:attrNameLst>
                                          <p:attrName>style.visibility</p:attrName>
                                        </p:attrNameLst>
                                      </p:cBhvr>
                                      <p:to>
                                        <p:strVal val="visible"/>
                                      </p:to>
                                    </p:set>
                                    <p:anim calcmode="lin" valueType="num">
                                      <p:cBhvr additive="base">
                                        <p:cTn id="97" dur="500" fill="hold"/>
                                        <p:tgtEl>
                                          <p:spTgt spid="316421">
                                            <p:txEl>
                                              <p:pRg st="1" end="1"/>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3164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16421">
                                            <p:txEl>
                                              <p:pRg st="2" end="2"/>
                                            </p:txEl>
                                          </p:spTgt>
                                        </p:tgtEl>
                                        <p:attrNameLst>
                                          <p:attrName>style.visibility</p:attrName>
                                        </p:attrNameLst>
                                      </p:cBhvr>
                                      <p:to>
                                        <p:strVal val="visible"/>
                                      </p:to>
                                    </p:set>
                                    <p:anim calcmode="lin" valueType="num">
                                      <p:cBhvr additive="base">
                                        <p:cTn id="103" dur="500" fill="hold"/>
                                        <p:tgtEl>
                                          <p:spTgt spid="316421">
                                            <p:txEl>
                                              <p:pRg st="2" end="2"/>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3164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16421">
                                            <p:txEl>
                                              <p:pRg st="3" end="3"/>
                                            </p:txEl>
                                          </p:spTgt>
                                        </p:tgtEl>
                                        <p:attrNameLst>
                                          <p:attrName>style.visibility</p:attrName>
                                        </p:attrNameLst>
                                      </p:cBhvr>
                                      <p:to>
                                        <p:strVal val="visible"/>
                                      </p:to>
                                    </p:set>
                                    <p:anim calcmode="lin" valueType="num">
                                      <p:cBhvr additive="base">
                                        <p:cTn id="109" dur="500" fill="hold"/>
                                        <p:tgtEl>
                                          <p:spTgt spid="316421">
                                            <p:txEl>
                                              <p:pRg st="3" end="3"/>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3164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16421">
                                            <p:txEl>
                                              <p:pRg st="4" end="4"/>
                                            </p:txEl>
                                          </p:spTgt>
                                        </p:tgtEl>
                                        <p:attrNameLst>
                                          <p:attrName>style.visibility</p:attrName>
                                        </p:attrNameLst>
                                      </p:cBhvr>
                                      <p:to>
                                        <p:strVal val="visible"/>
                                      </p:to>
                                    </p:set>
                                    <p:anim calcmode="lin" valueType="num">
                                      <p:cBhvr additive="base">
                                        <p:cTn id="115" dur="500" fill="hold"/>
                                        <p:tgtEl>
                                          <p:spTgt spid="316421">
                                            <p:txEl>
                                              <p:pRg st="4" end="4"/>
                                            </p:txEl>
                                          </p:spTgt>
                                        </p:tgtEl>
                                        <p:attrNameLst>
                                          <p:attrName>ppt_x</p:attrName>
                                        </p:attrNameLst>
                                      </p:cBhvr>
                                      <p:tavLst>
                                        <p:tav tm="0">
                                          <p:val>
                                            <p:strVal val="0-#ppt_w/2"/>
                                          </p:val>
                                        </p:tav>
                                        <p:tav tm="100000">
                                          <p:val>
                                            <p:strVal val="#ppt_x"/>
                                          </p:val>
                                        </p:tav>
                                      </p:tavLst>
                                    </p:anim>
                                    <p:anim calcmode="lin" valueType="num">
                                      <p:cBhvr additive="base">
                                        <p:cTn id="116" dur="500" fill="hold"/>
                                        <p:tgtEl>
                                          <p:spTgt spid="3164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8" fill="hold" grpId="0" nodeType="clickEffect">
                                  <p:stCondLst>
                                    <p:cond delay="0"/>
                                  </p:stCondLst>
                                  <p:childTnLst>
                                    <p:set>
                                      <p:cBhvr>
                                        <p:cTn id="120" dur="1" fill="hold">
                                          <p:stCondLst>
                                            <p:cond delay="0"/>
                                          </p:stCondLst>
                                        </p:cTn>
                                        <p:tgtEl>
                                          <p:spTgt spid="316421">
                                            <p:txEl>
                                              <p:pRg st="5" end="5"/>
                                            </p:txEl>
                                          </p:spTgt>
                                        </p:tgtEl>
                                        <p:attrNameLst>
                                          <p:attrName>style.visibility</p:attrName>
                                        </p:attrNameLst>
                                      </p:cBhvr>
                                      <p:to>
                                        <p:strVal val="visible"/>
                                      </p:to>
                                    </p:set>
                                    <p:anim calcmode="lin" valueType="num">
                                      <p:cBhvr additive="base">
                                        <p:cTn id="121" dur="500" fill="hold"/>
                                        <p:tgtEl>
                                          <p:spTgt spid="316421">
                                            <p:txEl>
                                              <p:pRg st="5" end="5"/>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3164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8" fill="hold" grpId="0" nodeType="clickEffect">
                                  <p:stCondLst>
                                    <p:cond delay="0"/>
                                  </p:stCondLst>
                                  <p:childTnLst>
                                    <p:set>
                                      <p:cBhvr>
                                        <p:cTn id="126" dur="1" fill="hold">
                                          <p:stCondLst>
                                            <p:cond delay="0"/>
                                          </p:stCondLst>
                                        </p:cTn>
                                        <p:tgtEl>
                                          <p:spTgt spid="316421">
                                            <p:txEl>
                                              <p:pRg st="6" end="6"/>
                                            </p:txEl>
                                          </p:spTgt>
                                        </p:tgtEl>
                                        <p:attrNameLst>
                                          <p:attrName>style.visibility</p:attrName>
                                        </p:attrNameLst>
                                      </p:cBhvr>
                                      <p:to>
                                        <p:strVal val="visible"/>
                                      </p:to>
                                    </p:set>
                                    <p:anim calcmode="lin" valueType="num">
                                      <p:cBhvr additive="base">
                                        <p:cTn id="127" dur="500" fill="hold"/>
                                        <p:tgtEl>
                                          <p:spTgt spid="316421">
                                            <p:txEl>
                                              <p:pRg st="6" end="6"/>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1642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8" fill="hold" grpId="0" nodeType="clickEffect">
                                  <p:stCondLst>
                                    <p:cond delay="0"/>
                                  </p:stCondLst>
                                  <p:childTnLst>
                                    <p:set>
                                      <p:cBhvr>
                                        <p:cTn id="132" dur="1" fill="hold">
                                          <p:stCondLst>
                                            <p:cond delay="0"/>
                                          </p:stCondLst>
                                        </p:cTn>
                                        <p:tgtEl>
                                          <p:spTgt spid="316421">
                                            <p:txEl>
                                              <p:pRg st="7" end="7"/>
                                            </p:txEl>
                                          </p:spTgt>
                                        </p:tgtEl>
                                        <p:attrNameLst>
                                          <p:attrName>style.visibility</p:attrName>
                                        </p:attrNameLst>
                                      </p:cBhvr>
                                      <p:to>
                                        <p:strVal val="visible"/>
                                      </p:to>
                                    </p:set>
                                    <p:anim calcmode="lin" valueType="num">
                                      <p:cBhvr additive="base">
                                        <p:cTn id="133" dur="500" fill="hold"/>
                                        <p:tgtEl>
                                          <p:spTgt spid="316421">
                                            <p:txEl>
                                              <p:pRg st="7" end="7"/>
                                            </p:txEl>
                                          </p:spTgt>
                                        </p:tgtEl>
                                        <p:attrNameLst>
                                          <p:attrName>ppt_x</p:attrName>
                                        </p:attrNameLst>
                                      </p:cBhvr>
                                      <p:tavLst>
                                        <p:tav tm="0">
                                          <p:val>
                                            <p:strVal val="0-#ppt_w/2"/>
                                          </p:val>
                                        </p:tav>
                                        <p:tav tm="100000">
                                          <p:val>
                                            <p:strVal val="#ppt_x"/>
                                          </p:val>
                                        </p:tav>
                                      </p:tavLst>
                                    </p:anim>
                                    <p:anim calcmode="lin" valueType="num">
                                      <p:cBhvr additive="base">
                                        <p:cTn id="134" dur="500" fill="hold"/>
                                        <p:tgtEl>
                                          <p:spTgt spid="31642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8" fill="hold" grpId="0" nodeType="clickEffect">
                                  <p:stCondLst>
                                    <p:cond delay="0"/>
                                  </p:stCondLst>
                                  <p:childTnLst>
                                    <p:set>
                                      <p:cBhvr>
                                        <p:cTn id="138" dur="1" fill="hold">
                                          <p:stCondLst>
                                            <p:cond delay="0"/>
                                          </p:stCondLst>
                                        </p:cTn>
                                        <p:tgtEl>
                                          <p:spTgt spid="316421">
                                            <p:txEl>
                                              <p:pRg st="8" end="8"/>
                                            </p:txEl>
                                          </p:spTgt>
                                        </p:tgtEl>
                                        <p:attrNameLst>
                                          <p:attrName>style.visibility</p:attrName>
                                        </p:attrNameLst>
                                      </p:cBhvr>
                                      <p:to>
                                        <p:strVal val="visible"/>
                                      </p:to>
                                    </p:set>
                                    <p:anim calcmode="lin" valueType="num">
                                      <p:cBhvr additive="base">
                                        <p:cTn id="139" dur="500" fill="hold"/>
                                        <p:tgtEl>
                                          <p:spTgt spid="316421">
                                            <p:txEl>
                                              <p:pRg st="8" end="8"/>
                                            </p:txEl>
                                          </p:spTgt>
                                        </p:tgtEl>
                                        <p:attrNameLst>
                                          <p:attrName>ppt_x</p:attrName>
                                        </p:attrNameLst>
                                      </p:cBhvr>
                                      <p:tavLst>
                                        <p:tav tm="0">
                                          <p:val>
                                            <p:strVal val="0-#ppt_w/2"/>
                                          </p:val>
                                        </p:tav>
                                        <p:tav tm="100000">
                                          <p:val>
                                            <p:strVal val="#ppt_x"/>
                                          </p:val>
                                        </p:tav>
                                      </p:tavLst>
                                    </p:anim>
                                    <p:anim calcmode="lin" valueType="num">
                                      <p:cBhvr additive="base">
                                        <p:cTn id="140" dur="500" fill="hold"/>
                                        <p:tgtEl>
                                          <p:spTgt spid="31642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build="p" autoUpdateAnimBg="0"/>
      <p:bldP spid="316421"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1017004"/>
            <a:ext cx="3742594" cy="1015663"/>
          </a:xfrm>
          <a:prstGeom prst="rect">
            <a:avLst/>
          </a:prstGeom>
        </p:spPr>
        <p:txBody>
          <a:bodyPr wrap="square">
            <a:spAutoFit/>
          </a:bodyPr>
          <a:lstStyle/>
          <a:p>
            <a:pPr algn="just">
              <a:lnSpc>
                <a:spcPct val="125000"/>
              </a:lnSpc>
              <a:spcAft>
                <a:spcPts val="0"/>
              </a:spcAf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4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50657" y="2446491"/>
            <a:ext cx="4572000" cy="2015936"/>
          </a:xfrm>
          <a:prstGeom prst="rect">
            <a:avLst/>
          </a:prstGeom>
        </p:spPr>
        <p:txBody>
          <a:bodyPr>
            <a:spAutoFit/>
          </a:bodyPr>
          <a:lstStyle/>
          <a:p>
            <a:pPr indent="266700" algn="just">
              <a:lnSpc>
                <a:spcPct val="125000"/>
              </a:lnSpc>
              <a:spcAft>
                <a:spcPts val="0"/>
              </a:spcAft>
              <a:tabLst>
                <a:tab pos="810260" algn="l"/>
              </a:tabLst>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当行人需要经过一座独木桥时，同一方向的行人可连续过桥，每次只允许一个人过桥，当某一方有人过桥时，另一方向的行人必须等待；当某一方向无人过桥时，另一方向的行人可以过桥。</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650" y="1626350"/>
            <a:ext cx="3302000" cy="4406900"/>
          </a:xfrm>
          <a:prstGeom prst="rect">
            <a:avLst/>
          </a:prstGeom>
        </p:spPr>
      </p:pic>
      <p:sp>
        <p:nvSpPr>
          <p:cNvPr id="7" name="文本框 5"/>
          <p:cNvSpPr txBox="1"/>
          <p:nvPr/>
        </p:nvSpPr>
        <p:spPr>
          <a:xfrm>
            <a:off x="350657" y="115129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50911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900584"/>
            <a:ext cx="3742594"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独木桥问题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230247" y="1317812"/>
            <a:ext cx="6011165" cy="5540187"/>
          </a:xfrm>
          <a:prstGeom prst="rect">
            <a:avLst/>
          </a:prstGeom>
        </p:spPr>
      </p:pic>
      <p:sp>
        <p:nvSpPr>
          <p:cNvPr id="5" name="文本框 5"/>
          <p:cNvSpPr txBox="1"/>
          <p:nvPr/>
        </p:nvSpPr>
        <p:spPr>
          <a:xfrm>
            <a:off x="498574" y="102779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8762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4.2</a:t>
            </a:r>
            <a:r>
              <a:rPr lang="zh-CN" altLang="en-US" dirty="0">
                <a:latin typeface="华文楷体" panose="02010600040101010101" pitchFamily="2" charset="-122"/>
                <a:ea typeface="华文楷体" panose="02010600040101010101" pitchFamily="2" charset="-122"/>
              </a:rPr>
              <a:t> 进程的同步</a:t>
            </a:r>
          </a:p>
        </p:txBody>
      </p:sp>
      <p:sp>
        <p:nvSpPr>
          <p:cNvPr id="6" name="矩形 5"/>
          <p:cNvSpPr/>
          <p:nvPr/>
        </p:nvSpPr>
        <p:spPr>
          <a:xfrm>
            <a:off x="659939" y="1270355"/>
            <a:ext cx="4428393" cy="477054"/>
          </a:xfrm>
          <a:prstGeom prst="rect">
            <a:avLst/>
          </a:prstGeom>
        </p:spPr>
        <p:txBody>
          <a:bodyPr wrap="square">
            <a:spAutoFit/>
          </a:bodyPr>
          <a:lstStyle/>
          <a:p>
            <a:pPr algn="just">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同步问题</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进程的前驱后继问题 </a:t>
            </a:r>
            <a:endParaRPr lang="zh-CN" altLang="zh-CN" sz="2000" b="1" kern="100" dirty="0">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074459" y="823401"/>
            <a:ext cx="4424082" cy="2233942"/>
          </a:xfrm>
          <a:prstGeom prst="rect">
            <a:avLst/>
          </a:prstGeom>
        </p:spPr>
      </p:pic>
      <p:sp>
        <p:nvSpPr>
          <p:cNvPr id="7" name="矩形 6"/>
          <p:cNvSpPr/>
          <p:nvPr/>
        </p:nvSpPr>
        <p:spPr>
          <a:xfrm>
            <a:off x="504262" y="3278824"/>
            <a:ext cx="6407525" cy="3373809"/>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semaphore 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S1() { S1 execute; signal(s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S2()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);S2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S3()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);S3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S4()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);S4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S5() {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);S5 </a:t>
            </a:r>
            <a:r>
              <a:rPr lang="en-US" altLang="zh-CN" b="1" kern="1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execute;</a:t>
            </a:r>
            <a:r>
              <a:rPr lang="en-US" altLang="zh-CN" b="1" kern="10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Bef>
                <a:spcPts val="600"/>
              </a:spcBef>
              <a:spcAft>
                <a:spcPts val="0"/>
              </a:spcAft>
              <a:tabLst>
                <a:tab pos="810260" algn="l"/>
              </a:tabLst>
            </a:pP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void S6() {wait(s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signal</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b="1" kern="100"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56</a:t>
            </a:r>
            <a:r>
              <a:rPr lang="en-US" altLang="zh-CN"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);S6 execute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5"/>
          <p:cNvSpPr txBox="1"/>
          <p:nvPr/>
        </p:nvSpPr>
        <p:spPr>
          <a:xfrm>
            <a:off x="504262" y="1409045"/>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396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1659367E-C4EF-4316-89B0-3E6A2ED59B22}"/>
              </a:ext>
            </a:extLst>
          </p:cNvPr>
          <p:cNvSpPr>
            <a:spLocks noGrp="1" noChangeArrowheads="1"/>
          </p:cNvSpPr>
          <p:nvPr>
            <p:ph type="title"/>
          </p:nvPr>
        </p:nvSpPr>
        <p:spPr/>
        <p:txBody>
          <a:bodyPr/>
          <a:lstStyle/>
          <a:p>
            <a:pPr eaLnBrk="1" hangingPunct="1"/>
            <a:r>
              <a:rPr lang="zh-CN" altLang="en-US" dirty="0">
                <a:latin typeface="宋体" panose="02010600030101010101" pitchFamily="2" charset="-122"/>
              </a:rPr>
              <a:t>进程通信</a:t>
            </a:r>
          </a:p>
        </p:txBody>
      </p:sp>
      <p:sp>
        <p:nvSpPr>
          <p:cNvPr id="96259" name="Rectangle 3" descr="Rectangle: Click to edit Master text styles&#10;Second level&#10;Third level&#10;Fourth level&#10;Fifth level">
            <a:extLst>
              <a:ext uri="{FF2B5EF4-FFF2-40B4-BE49-F238E27FC236}">
                <a16:creationId xmlns:a16="http://schemas.microsoft.com/office/drawing/2014/main" id="{FD5A255B-EC33-483A-AFB6-2D43EFDB494E}"/>
              </a:ext>
            </a:extLst>
          </p:cNvPr>
          <p:cNvSpPr>
            <a:spLocks noGrp="1" noChangeArrowheads="1"/>
          </p:cNvSpPr>
          <p:nvPr>
            <p:ph type="body" idx="1"/>
          </p:nvPr>
        </p:nvSpPr>
        <p:spPr/>
        <p:txBody>
          <a:bodyPr/>
          <a:lstStyle/>
          <a:p>
            <a:pPr algn="just" eaLnBrk="1" hangingPunct="1"/>
            <a:r>
              <a:rPr lang="zh-CN" altLang="en-US" dirty="0">
                <a:latin typeface="Times New Roman" panose="02020603050405020304" pitchFamily="18" charset="0"/>
              </a:rPr>
              <a:t>所谓进程通信是指进程之间可直接以较高的效率传递较多数据的信息交换方式。</a:t>
            </a:r>
          </a:p>
          <a:p>
            <a:pPr algn="just"/>
            <a:r>
              <a:rPr lang="en-US" altLang="zh-CN" dirty="0">
                <a:latin typeface="宋体" panose="02010600030101010101" pitchFamily="2" charset="-122"/>
              </a:rPr>
              <a:t>wait</a:t>
            </a:r>
            <a:r>
              <a:rPr lang="zh-CN" altLang="en-US" dirty="0">
                <a:latin typeface="宋体" panose="02010600030101010101" pitchFamily="2" charset="-122"/>
              </a:rPr>
              <a:t>和</a:t>
            </a:r>
            <a:r>
              <a:rPr lang="en-US" altLang="zh-CN" dirty="0">
                <a:latin typeface="宋体" panose="02010600030101010101" pitchFamily="2" charset="-122"/>
              </a:rPr>
              <a:t>signal</a:t>
            </a:r>
            <a:r>
              <a:rPr lang="zh-CN" altLang="en-US" dirty="0">
                <a:latin typeface="宋体" panose="02010600030101010101" pitchFamily="2" charset="-122"/>
              </a:rPr>
              <a:t>操作实现的是进程之间的低级通信，所以</a:t>
            </a:r>
            <a:r>
              <a:rPr lang="en-US" altLang="zh-CN" dirty="0">
                <a:latin typeface="宋体" panose="02010600030101010101" pitchFamily="2" charset="-122"/>
              </a:rPr>
              <a:t>wait</a:t>
            </a:r>
            <a:r>
              <a:rPr lang="zh-CN" altLang="en-US" dirty="0">
                <a:latin typeface="宋体" panose="02010600030101010101" pitchFamily="2" charset="-122"/>
              </a:rPr>
              <a:t>、</a:t>
            </a:r>
            <a:r>
              <a:rPr lang="en-US" altLang="zh-CN" dirty="0">
                <a:latin typeface="宋体" panose="02010600030101010101" pitchFamily="2" charset="-122"/>
              </a:rPr>
              <a:t>signal</a:t>
            </a:r>
            <a:r>
              <a:rPr lang="zh-CN" altLang="en-US" dirty="0">
                <a:latin typeface="宋体" panose="02010600030101010101" pitchFamily="2" charset="-122"/>
              </a:rPr>
              <a:t>为低级通信原语。它只能传递简单的信号，不能传递交换大量信息。如果要在进程间传递大量信息则要用</a:t>
            </a:r>
            <a:r>
              <a:rPr lang="en-US" altLang="zh-CN" dirty="0">
                <a:latin typeface="宋体" panose="02010600030101010101" pitchFamily="2" charset="-122"/>
              </a:rPr>
              <a:t>Send / Receive</a:t>
            </a:r>
            <a:r>
              <a:rPr lang="zh-CN" altLang="en-US" dirty="0">
                <a:latin typeface="宋体" panose="02010600030101010101" pitchFamily="2" charset="-122"/>
              </a:rPr>
              <a:t>原语（高级通信原语）</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4" name="矩形 3"/>
          <p:cNvSpPr/>
          <p:nvPr/>
        </p:nvSpPr>
        <p:spPr>
          <a:xfrm>
            <a:off x="443752" y="1056167"/>
            <a:ext cx="7100047" cy="1631216"/>
          </a:xfrm>
          <a:prstGeom prst="rect">
            <a:avLst/>
          </a:prstGeom>
        </p:spPr>
        <p:txBody>
          <a:bodyPr wrap="square">
            <a:spAutoFit/>
          </a:bodyPr>
          <a:lstStyle/>
          <a:p>
            <a:pPr indent="266700" algn="just">
              <a:lnSpc>
                <a:spcPct val="125000"/>
              </a:lnSpc>
              <a:spcAft>
                <a:spcPts val="0"/>
              </a:spcAft>
              <a:tabLst>
                <a:tab pos="810260" algn="l"/>
              </a:tabLst>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进程之间的高级通信机制可以大体分为以下几类：</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共享内存方式</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管道通信机制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消息传递通信</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667453" y="2930342"/>
            <a:ext cx="1569660" cy="438582"/>
          </a:xfrm>
          <a:prstGeom prst="rect">
            <a:avLst/>
          </a:prstGeom>
        </p:spPr>
        <p:txBody>
          <a:bodyPr wrap="none">
            <a:spAutoFit/>
          </a:bodyPr>
          <a:lstStyle/>
          <a:p>
            <a:pPr algn="just">
              <a:lnSpc>
                <a:spcPct val="125000"/>
              </a:lnSpc>
              <a:spcAft>
                <a:spcPts val="0"/>
              </a:spcAft>
              <a:tabLst>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共享内存方式</a:t>
            </a:r>
            <a:endParaRPr lang="zh-CN" altLang="zh-CN" sz="1400" b="1" kern="100" dirty="0">
              <a:solidFill>
                <a:srgbClr val="002C6C"/>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729752" y="2179525"/>
            <a:ext cx="4128247" cy="3244608"/>
          </a:xfrm>
          <a:prstGeom prst="rect">
            <a:avLst/>
          </a:prstGeom>
        </p:spPr>
      </p:pic>
      <p:sp>
        <p:nvSpPr>
          <p:cNvPr id="7" name="矩形 6"/>
          <p:cNvSpPr/>
          <p:nvPr/>
        </p:nvSpPr>
        <p:spPr>
          <a:xfrm>
            <a:off x="3697941" y="5045886"/>
            <a:ext cx="4572000" cy="369332"/>
          </a:xfrm>
          <a:prstGeom prst="rect">
            <a:avLst/>
          </a:prstGeom>
        </p:spPr>
        <p:txBody>
          <a:bodyPr>
            <a:spAutoFit/>
          </a:bodyPr>
          <a:lstStyle/>
          <a:p>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注意</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考虑</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互斥</a:t>
            </a:r>
            <a:r>
              <a:rPr lang="zh-CN" altLang="en-US"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问题</a:t>
            </a:r>
            <a:endParaRPr lang="zh-CN" altLang="en-US"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52156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5" name="矩形 4"/>
          <p:cNvSpPr/>
          <p:nvPr/>
        </p:nvSpPr>
        <p:spPr>
          <a:xfrm>
            <a:off x="722148" y="1086985"/>
            <a:ext cx="1411950" cy="553998"/>
          </a:xfrm>
          <a:prstGeom prst="rect">
            <a:avLst/>
          </a:prstGeom>
        </p:spPr>
        <p:txBody>
          <a:bodyPr wrap="square">
            <a:spAutoFit/>
          </a:bodyPr>
          <a:lstStyle/>
          <a:p>
            <a:pPr algn="just">
              <a:lnSpc>
                <a:spcPct val="125000"/>
              </a:lnSpc>
              <a:spcAft>
                <a:spcPts val="0"/>
              </a:spcAft>
              <a:tabLst>
                <a:tab pos="810260" algn="l"/>
              </a:tabLst>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管道通信</a:t>
            </a:r>
            <a:endParaRPr lang="zh-CN" altLang="zh-CN" sz="24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549089" y="1794444"/>
            <a:ext cx="7922558" cy="3554819"/>
          </a:xfrm>
          <a:prstGeom prst="rect">
            <a:avLst/>
          </a:prstGeom>
        </p:spPr>
        <p:txBody>
          <a:bodyPr wrap="square">
            <a:spAutoFit/>
          </a:bodyPr>
          <a:lstStyle/>
          <a:p>
            <a:pPr indent="133350" algn="just">
              <a:lnSpc>
                <a:spcPct val="125000"/>
              </a:lnSpc>
              <a:spcAft>
                <a:spcPts val="0"/>
              </a:spcAft>
              <a:tabLst>
                <a:tab pos="810260" algn="l"/>
              </a:tabLs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管道是用于连接一个读进程和一个写进程，实现进程之间通信的一种共享文件，又称为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pipe</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文件。向管道提供输入的是发送进程，或称为写进程；而接收管道数据的进程称为读进程。管道通信机制必须提供以下几个方面的协调能力：</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133350" algn="just">
              <a:lnSpc>
                <a:spcPct val="125000"/>
              </a:lnSpc>
              <a:spcAft>
                <a:spcPts val="0"/>
              </a:spcAft>
              <a:tabLst>
                <a:tab pos="810260" algn="l"/>
              </a:tabLst>
            </a:pP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互斥。当一个进程正在对管道进行读或写操作时，另一个进程必须等待。</a:t>
            </a: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同步。管道的大小是有限的。所以当管道满时，写进程必须等待，直到读进程把他唤醒为止。同理，当管道没有数据时，读进程也必须等待，直到写进程将数据写入管道后，读进程才被唤醒。</a:t>
            </a:r>
          </a:p>
          <a:p>
            <a:pPr marL="342900" lvl="0" indent="-342900" algn="just">
              <a:lnSpc>
                <a:spcPct val="125000"/>
              </a:lnSpc>
              <a:spcAft>
                <a:spcPts val="0"/>
              </a:spcAft>
              <a:buFont typeface="Wingdings" panose="05000000000000000000" pitchFamily="2" charset="2"/>
              <a:buChar char=""/>
              <a:tabLst>
                <a:tab pos="466725" algn="l"/>
                <a:tab pos="810260" algn="l"/>
              </a:tabLst>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确认对方是否存在。只有确认对方存在时，才能进行通信。</a:t>
            </a:r>
          </a:p>
        </p:txBody>
      </p:sp>
      <p:sp>
        <p:nvSpPr>
          <p:cNvPr id="6" name="文本框 5"/>
          <p:cNvSpPr txBox="1"/>
          <p:nvPr/>
        </p:nvSpPr>
        <p:spPr>
          <a:xfrm>
            <a:off x="549089" y="124934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944481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19B8698-BA0E-4CDE-B4F7-3D5515A3061E}"/>
              </a:ext>
            </a:extLst>
          </p:cNvPr>
          <p:cNvSpPr>
            <a:spLocks noGrp="1" noChangeArrowheads="1"/>
          </p:cNvSpPr>
          <p:nvPr>
            <p:ph type="title"/>
          </p:nvPr>
        </p:nvSpPr>
        <p:spPr/>
        <p:txBody>
          <a:bodyPr/>
          <a:lstStyle/>
          <a:p>
            <a:pPr eaLnBrk="1" hangingPunct="1"/>
            <a:r>
              <a:rPr lang="zh-CN" altLang="en-US">
                <a:latin typeface="宋体" panose="02010600030101010101" pitchFamily="2" charset="-122"/>
              </a:rPr>
              <a:t>管道通信</a:t>
            </a:r>
          </a:p>
        </p:txBody>
      </p:sp>
      <p:sp>
        <p:nvSpPr>
          <p:cNvPr id="114691" name="Rectangle 3" descr="Rectangle: Click to edit Master text styles&#10;Second level&#10;Third level&#10;Fourth level&#10;Fifth level">
            <a:extLst>
              <a:ext uri="{FF2B5EF4-FFF2-40B4-BE49-F238E27FC236}">
                <a16:creationId xmlns:a16="http://schemas.microsoft.com/office/drawing/2014/main" id="{DD3BCFCF-8D4A-4E0F-8041-228E6794124D}"/>
              </a:ext>
            </a:extLst>
          </p:cNvPr>
          <p:cNvSpPr>
            <a:spLocks noGrp="1" noChangeArrowheads="1"/>
          </p:cNvSpPr>
          <p:nvPr>
            <p:ph type="body" idx="1"/>
          </p:nvPr>
        </p:nvSpPr>
        <p:spPr>
          <a:xfrm>
            <a:off x="838200" y="1600200"/>
            <a:ext cx="7772400" cy="2087563"/>
          </a:xfrm>
        </p:spPr>
        <p:txBody>
          <a:bodyPr>
            <a:normAutofit fontScale="85000" lnSpcReduction="10000"/>
          </a:bodyPr>
          <a:lstStyle/>
          <a:p>
            <a:pPr eaLnBrk="1" hangingPunct="1">
              <a:lnSpc>
                <a:spcPct val="110000"/>
              </a:lnSpc>
            </a:pPr>
            <a:r>
              <a:rPr lang="zh-CN" altLang="en-US" sz="2800" dirty="0">
                <a:latin typeface="宋体" panose="02010600030101010101" pitchFamily="2" charset="-122"/>
              </a:rPr>
              <a:t>所谓管道，是指用于连接一个读进程和一个写进程的文件，称</a:t>
            </a:r>
            <a:r>
              <a:rPr lang="en-US" altLang="zh-CN" sz="2800" dirty="0"/>
              <a:t>pipe</a:t>
            </a:r>
            <a:r>
              <a:rPr lang="zh-CN" altLang="en-US" sz="2800" dirty="0">
                <a:latin typeface="宋体" panose="02010600030101010101" pitchFamily="2" charset="-122"/>
              </a:rPr>
              <a:t>文件。向管道提供输入的进程（称写进程），以字符流的形式将大量数据送入管道，而接受管道输出的进程（读进程）可从管道中接收数据。该方式首创于</a:t>
            </a:r>
            <a:r>
              <a:rPr lang="en-US" altLang="zh-CN" sz="2800" dirty="0"/>
              <a:t>UNIX</a:t>
            </a:r>
            <a:r>
              <a:rPr lang="en-US" altLang="zh-CN" sz="2800" dirty="0">
                <a:latin typeface="宋体" panose="02010600030101010101" pitchFamily="2" charset="-122"/>
              </a:rPr>
              <a:t>，</a:t>
            </a:r>
            <a:r>
              <a:rPr lang="zh-CN" altLang="en-US" sz="2800" dirty="0">
                <a:latin typeface="宋体" panose="02010600030101010101" pitchFamily="2" charset="-122"/>
              </a:rPr>
              <a:t>它能传送大量数据，被广泛采用。</a:t>
            </a:r>
            <a:r>
              <a:rPr lang="zh-CN" altLang="en-US" sz="2800" dirty="0"/>
              <a:t> </a:t>
            </a:r>
          </a:p>
        </p:txBody>
      </p:sp>
      <p:grpSp>
        <p:nvGrpSpPr>
          <p:cNvPr id="114692" name="Group 6">
            <a:extLst>
              <a:ext uri="{FF2B5EF4-FFF2-40B4-BE49-F238E27FC236}">
                <a16:creationId xmlns:a16="http://schemas.microsoft.com/office/drawing/2014/main" id="{FCD6A9E3-B1F8-440E-8A1C-366AF9B3B2C6}"/>
              </a:ext>
            </a:extLst>
          </p:cNvPr>
          <p:cNvGrpSpPr>
            <a:grpSpLocks/>
          </p:cNvGrpSpPr>
          <p:nvPr/>
        </p:nvGrpSpPr>
        <p:grpSpPr bwMode="auto">
          <a:xfrm>
            <a:off x="762000" y="4343400"/>
            <a:ext cx="7607300" cy="2362200"/>
            <a:chOff x="432" y="2064"/>
            <a:chExt cx="4792" cy="1488"/>
          </a:xfrm>
        </p:grpSpPr>
        <p:grpSp>
          <p:nvGrpSpPr>
            <p:cNvPr id="114693" name="Group 7">
              <a:extLst>
                <a:ext uri="{FF2B5EF4-FFF2-40B4-BE49-F238E27FC236}">
                  <a16:creationId xmlns:a16="http://schemas.microsoft.com/office/drawing/2014/main" id="{0F50F1EF-956B-49EB-B797-6562FBBDD191}"/>
                </a:ext>
              </a:extLst>
            </p:cNvPr>
            <p:cNvGrpSpPr>
              <a:grpSpLocks/>
            </p:cNvGrpSpPr>
            <p:nvPr/>
          </p:nvGrpSpPr>
          <p:grpSpPr bwMode="auto">
            <a:xfrm>
              <a:off x="1344" y="2064"/>
              <a:ext cx="2832" cy="336"/>
              <a:chOff x="1344" y="2064"/>
              <a:chExt cx="2832" cy="336"/>
            </a:xfrm>
          </p:grpSpPr>
          <p:sp>
            <p:nvSpPr>
              <p:cNvPr id="114699" name="Oval 8">
                <a:extLst>
                  <a:ext uri="{FF2B5EF4-FFF2-40B4-BE49-F238E27FC236}">
                    <a16:creationId xmlns:a16="http://schemas.microsoft.com/office/drawing/2014/main" id="{73A96ADB-79FD-462D-9A45-A558C60FF67A}"/>
                  </a:ext>
                </a:extLst>
              </p:cNvPr>
              <p:cNvSpPr>
                <a:spLocks noChangeArrowheads="1"/>
              </p:cNvSpPr>
              <p:nvPr/>
            </p:nvSpPr>
            <p:spPr bwMode="auto">
              <a:xfrm>
                <a:off x="3840" y="2064"/>
                <a:ext cx="336" cy="336"/>
              </a:xfrm>
              <a:prstGeom prst="ellipse">
                <a:avLst/>
              </a:prstGeom>
              <a:solidFill>
                <a:schemeClr val="accent1"/>
              </a:solidFill>
              <a:ln w="38100">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00" name="Rectangle 9">
                <a:extLst>
                  <a:ext uri="{FF2B5EF4-FFF2-40B4-BE49-F238E27FC236}">
                    <a16:creationId xmlns:a16="http://schemas.microsoft.com/office/drawing/2014/main" id="{566E2135-D523-4898-AABB-191063194EC0}"/>
                  </a:ext>
                </a:extLst>
              </p:cNvPr>
              <p:cNvSpPr>
                <a:spLocks noChangeArrowheads="1"/>
              </p:cNvSpPr>
              <p:nvPr/>
            </p:nvSpPr>
            <p:spPr bwMode="auto">
              <a:xfrm>
                <a:off x="1536" y="2064"/>
                <a:ext cx="2496" cy="3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701" name="Oval 10">
                <a:extLst>
                  <a:ext uri="{FF2B5EF4-FFF2-40B4-BE49-F238E27FC236}">
                    <a16:creationId xmlns:a16="http://schemas.microsoft.com/office/drawing/2014/main" id="{396CBA06-CD8F-4F1B-945A-859DB94929C7}"/>
                  </a:ext>
                </a:extLst>
              </p:cNvPr>
              <p:cNvSpPr>
                <a:spLocks noChangeArrowheads="1"/>
              </p:cNvSpPr>
              <p:nvPr/>
            </p:nvSpPr>
            <p:spPr bwMode="auto">
              <a:xfrm>
                <a:off x="1344" y="2064"/>
                <a:ext cx="336" cy="336"/>
              </a:xfrm>
              <a:prstGeom prst="ellipse">
                <a:avLst/>
              </a:prstGeom>
              <a:solidFill>
                <a:srgbClr val="00FFCC"/>
              </a:solidFill>
              <a:ln w="38100">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a:solidFill>
                    <a:srgbClr val="CC3300"/>
                  </a:solidFill>
                  <a:latin typeface="Times New Roman" panose="02020603050405020304" pitchFamily="18" charset="0"/>
                </a:endParaRPr>
              </a:p>
            </p:txBody>
          </p:sp>
        </p:grpSp>
        <p:sp>
          <p:nvSpPr>
            <p:cNvPr id="114694" name="Text Box 11">
              <a:extLst>
                <a:ext uri="{FF2B5EF4-FFF2-40B4-BE49-F238E27FC236}">
                  <a16:creationId xmlns:a16="http://schemas.microsoft.com/office/drawing/2014/main" id="{2043AC68-43BD-4552-BF6C-D6A94D34C50B}"/>
                </a:ext>
              </a:extLst>
            </p:cNvPr>
            <p:cNvSpPr txBox="1">
              <a:spLocks noChangeArrowheads="1"/>
            </p:cNvSpPr>
            <p:nvPr/>
          </p:nvSpPr>
          <p:spPr bwMode="auto">
            <a:xfrm>
              <a:off x="432" y="2313"/>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CC3300"/>
                  </a:solidFill>
                  <a:latin typeface="Times New Roman" panose="02020603050405020304" pitchFamily="18" charset="0"/>
                </a:rPr>
                <a:t>发送进程</a:t>
              </a:r>
              <a:endParaRPr lang="zh-CN" altLang="en-US" b="1">
                <a:solidFill>
                  <a:srgbClr val="CC3300"/>
                </a:solidFill>
                <a:latin typeface="Times New Roman" panose="02020603050405020304" pitchFamily="18" charset="0"/>
              </a:endParaRPr>
            </a:p>
          </p:txBody>
        </p:sp>
        <p:sp>
          <p:nvSpPr>
            <p:cNvPr id="114695" name="Text Box 12">
              <a:extLst>
                <a:ext uri="{FF2B5EF4-FFF2-40B4-BE49-F238E27FC236}">
                  <a16:creationId xmlns:a16="http://schemas.microsoft.com/office/drawing/2014/main" id="{9E220FEF-A10F-41A6-A0FD-138C422118FB}"/>
                </a:ext>
              </a:extLst>
            </p:cNvPr>
            <p:cNvSpPr txBox="1">
              <a:spLocks noChangeArrowheads="1"/>
            </p:cNvSpPr>
            <p:nvPr/>
          </p:nvSpPr>
          <p:spPr bwMode="auto">
            <a:xfrm>
              <a:off x="4212" y="2313"/>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rgbClr val="CC3300"/>
                  </a:solidFill>
                  <a:latin typeface="Times New Roman" panose="02020603050405020304" pitchFamily="18" charset="0"/>
                </a:rPr>
                <a:t>接收进程</a:t>
              </a:r>
              <a:endParaRPr lang="zh-CN" altLang="en-US" b="1">
                <a:solidFill>
                  <a:srgbClr val="CC3300"/>
                </a:solidFill>
                <a:latin typeface="Times New Roman" panose="02020603050405020304" pitchFamily="18" charset="0"/>
              </a:endParaRPr>
            </a:p>
          </p:txBody>
        </p:sp>
        <p:sp>
          <p:nvSpPr>
            <p:cNvPr id="114696" name="Text Box 13">
              <a:extLst>
                <a:ext uri="{FF2B5EF4-FFF2-40B4-BE49-F238E27FC236}">
                  <a16:creationId xmlns:a16="http://schemas.microsoft.com/office/drawing/2014/main" id="{A831F181-CC38-47DC-AE72-716ABCF51BB1}"/>
                </a:ext>
              </a:extLst>
            </p:cNvPr>
            <p:cNvSpPr txBox="1">
              <a:spLocks noChangeArrowheads="1"/>
            </p:cNvSpPr>
            <p:nvPr/>
          </p:nvSpPr>
          <p:spPr bwMode="auto">
            <a:xfrm>
              <a:off x="566" y="2880"/>
              <a:ext cx="242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rgbClr val="006600"/>
                  </a:solidFill>
                  <a:latin typeface="Times New Roman" panose="02020603050405020304" pitchFamily="18" charset="0"/>
                </a:rPr>
                <a:t>字符流方式写入读出</a:t>
              </a:r>
            </a:p>
            <a:p>
              <a:pPr eaLnBrk="1" hangingPunct="1"/>
              <a:r>
                <a:rPr lang="zh-CN" altLang="en-US" sz="3200" b="1">
                  <a:solidFill>
                    <a:srgbClr val="006600"/>
                  </a:solidFill>
                  <a:latin typeface="Times New Roman" panose="02020603050405020304" pitchFamily="18" charset="0"/>
                </a:rPr>
                <a:t>先进先出顺序</a:t>
              </a:r>
            </a:p>
          </p:txBody>
        </p:sp>
        <p:sp>
          <p:nvSpPr>
            <p:cNvPr id="114697" name="AutoShape 14">
              <a:extLst>
                <a:ext uri="{FF2B5EF4-FFF2-40B4-BE49-F238E27FC236}">
                  <a16:creationId xmlns:a16="http://schemas.microsoft.com/office/drawing/2014/main" id="{18321095-070D-4073-8684-5BF74A9B3AB1}"/>
                </a:ext>
              </a:extLst>
            </p:cNvPr>
            <p:cNvSpPr>
              <a:spLocks noChangeArrowheads="1"/>
            </p:cNvSpPr>
            <p:nvPr/>
          </p:nvSpPr>
          <p:spPr bwMode="auto">
            <a:xfrm>
              <a:off x="624"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4698" name="AutoShape 15">
              <a:extLst>
                <a:ext uri="{FF2B5EF4-FFF2-40B4-BE49-F238E27FC236}">
                  <a16:creationId xmlns:a16="http://schemas.microsoft.com/office/drawing/2014/main" id="{91512E74-9DDB-4728-B5ED-B2A5384DFA4C}"/>
                </a:ext>
              </a:extLst>
            </p:cNvPr>
            <p:cNvSpPr>
              <a:spLocks noChangeArrowheads="1"/>
            </p:cNvSpPr>
            <p:nvPr/>
          </p:nvSpPr>
          <p:spPr bwMode="auto">
            <a:xfrm>
              <a:off x="4272" y="2112"/>
              <a:ext cx="672" cy="192"/>
            </a:xfrm>
            <a:prstGeom prst="rightArrow">
              <a:avLst>
                <a:gd name="adj1" fmla="val 50000"/>
                <a:gd name="adj2" fmla="val 87500"/>
              </a:avLst>
            </a:prstGeom>
            <a:solidFill>
              <a:srgbClr val="00FFCC"/>
            </a:solidFill>
            <a:ln w="9525">
              <a:solidFill>
                <a:srgbClr val="FFFF00"/>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4082" y="964887"/>
            <a:ext cx="4025189" cy="5747727"/>
          </a:xfrm>
          <a:prstGeom prst="rect">
            <a:avLst/>
          </a:prstGeom>
          <a:solidFill>
            <a:schemeClr val="accent6">
              <a:lumMod val="20000"/>
              <a:lumOff val="80000"/>
            </a:schemeClr>
          </a:solidFill>
          <a:ln>
            <a:solidFill>
              <a:schemeClr val="accent1"/>
            </a:solidFill>
          </a:ln>
        </p:spPr>
        <p:txBody>
          <a:bodyPr wrap="square">
            <a:spAutoFit/>
          </a:bodyPr>
          <a:lstStyle/>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main()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char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[1024]="hello world!\n";</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if(pipe(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("pipe");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66675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创建匿名管道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pid_t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 fork();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创建子进程</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如果在子进程中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关闭管道读描述符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写入管道</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866775">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249271" y="1213522"/>
            <a:ext cx="4719917" cy="4939814"/>
          </a:xfrm>
          <a:prstGeom prst="rect">
            <a:avLst/>
          </a:prstGeom>
          <a:solidFill>
            <a:schemeClr val="accent6">
              <a:lumMod val="20000"/>
              <a:lumOff val="80000"/>
            </a:schemeClr>
          </a:solidFill>
          <a:ln>
            <a:solidFill>
              <a:schemeClr val="accent1"/>
            </a:solidFill>
          </a:ln>
        </p:spPr>
        <p:txBody>
          <a:bodyPr wrap="square">
            <a:spAutoFit/>
          </a:bodyPr>
          <a:lstStyle/>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else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如果在父进程中</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memset</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(buf,0x00,1024);  /*</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对</a:t>
            </a:r>
            <a:r>
              <a:rPr lang="en-US" altLang="zh-CN" sz="1400" b="1" kern="100" dirty="0" err="1">
                <a:solidFill>
                  <a:srgbClr val="000000"/>
                </a:solidFill>
                <a:latin typeface="Arial" panose="020B0604020202020204" pitchFamily="34" charset="0"/>
                <a:ea typeface="宋体" panose="02010600030101010101" pitchFamily="2" charset="-122"/>
                <a:cs typeface="Times New Roman" panose="02020603050405020304" pitchFamily="18" charset="0"/>
              </a:rPr>
              <a:t>buf</a:t>
            </a:r>
            <a:r>
              <a:rPr lang="zh-CN" altLang="zh-CN" sz="1400" b="1" kern="100" dirty="0">
                <a:solidFill>
                  <a:srgbClr val="000000"/>
                </a:solidFill>
                <a:latin typeface="Arial" panose="020B0604020202020204" pitchFamily="34" charset="0"/>
                <a:ea typeface="宋体" panose="02010600030101010101" pitchFamily="2" charset="-122"/>
                <a:cs typeface="Arial" panose="020B0604020202020204" pitchFamily="34" charset="0"/>
              </a:rPr>
              <a:t>数组清零</a:t>
            </a:r>
            <a:r>
              <a:rPr lang="en-US" altLang="zh-CN" sz="1400" b="1" kern="100" dirty="0">
                <a:solidFill>
                  <a:srgbClr val="000000"/>
                </a:solidFill>
                <a:latin typeface="Arial" panose="020B0604020202020204" pitchFamily="34"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关闭管道写描述符</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if(read(</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[0],buf,1024)==-1){/*</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从管道读内容</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("read");</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if(write(1,buf,1024)==-1){  /*</a:t>
            </a:r>
            <a:r>
              <a:rPr lang="zh-CN"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在显示器中输出</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perror</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("write");</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close(</a:t>
            </a:r>
            <a:r>
              <a:rPr lang="en-US" altLang="zh-CN" sz="1400" b="1"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fds</a:t>
            </a: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exit(1);</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return 0;</a:t>
            </a: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400" b="1" kern="0" dirty="0">
                <a:solidFill>
                  <a:srgbClr val="000000"/>
                </a:solidFill>
                <a:latin typeface="宋体" panose="02010600030101010101" pitchFamily="2" charset="-122"/>
                <a:ea typeface="宋体" panose="02010600030101010101" pitchFamily="2" charset="-122"/>
                <a:cs typeface="宋体" panose="02010600030101010101" pitchFamily="2" charset="-122"/>
              </a:rPr>
              <a:t>}</a:t>
            </a:r>
          </a:p>
          <a:p>
            <a:pPr indent="304800">
              <a:lnSpc>
                <a:spcPct val="12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altLang="zh-CN" sz="1400"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2236676" y="3404920"/>
            <a:ext cx="6366234" cy="2471445"/>
          </a:xfrm>
          <a:prstGeom prst="rect">
            <a:avLst/>
          </a:prstGeom>
          <a:solidFill>
            <a:schemeClr val="bg1"/>
          </a:solidFill>
        </p:spPr>
      </p:pic>
    </p:spTree>
    <p:extLst>
      <p:ext uri="{BB962C8B-B14F-4D97-AF65-F5344CB8AC3E}">
        <p14:creationId xmlns:p14="http://schemas.microsoft.com/office/powerpoint/2010/main" val="95825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549089" y="1058180"/>
            <a:ext cx="1723549" cy="452303"/>
          </a:xfrm>
          <a:prstGeom prst="rect">
            <a:avLst/>
          </a:prstGeom>
        </p:spPr>
        <p:txBody>
          <a:bodyPr wrap="none">
            <a:spAutoFit/>
          </a:bodyPr>
          <a:lstStyle/>
          <a:p>
            <a:pPr algn="just">
              <a:lnSpc>
                <a:spcPct val="125000"/>
              </a:lnSpc>
              <a:spcAft>
                <a:spcPts val="0"/>
              </a:spcAft>
              <a:tabLst>
                <a:tab pos="810260" algn="l"/>
              </a:tabLs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消息传递通信</a:t>
            </a:r>
            <a:endParaRPr lang="zh-CN" altLang="zh-CN" sz="2000" b="1" kern="100" dirty="0">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45458" y="1644440"/>
            <a:ext cx="7758953" cy="3208571"/>
          </a:xfrm>
          <a:prstGeom prst="rect">
            <a:avLst/>
          </a:prstGeom>
        </p:spPr>
        <p:txBody>
          <a:bodyPr wrap="square">
            <a:spAutoFit/>
          </a:bodyPr>
          <a:lstStyle/>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在消息传递系统中，进程之间的数据交换以消息为单位，根据实现方式的不同又可以分为</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间接通信方式</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在直接通信方式中，发送进程直接将消息发送给接收进程，接收进程可以接受来自任意发送方的消息，并且在读出消息的同时得知发送者是谁。</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tabLst>
                <a:tab pos="810260" algn="l"/>
              </a:tabLs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在间接通信方式中，消息不是直接从发送方发送到接收方，而是发送到临时</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消息队列（即信箱）</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。这种方式在使用上有很大的灵活性，发送发和接收方的关系可以是一对一、多对一、一对多和多对多的关系。</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387724" y="116968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75541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5D9DD3B-4DF7-48AE-B0BC-DC6C96FE4662}"/>
              </a:ext>
            </a:extLst>
          </p:cNvPr>
          <p:cNvSpPr>
            <a:spLocks noGrp="1" noChangeArrowheads="1"/>
          </p:cNvSpPr>
          <p:nvPr>
            <p:ph type="title"/>
          </p:nvPr>
        </p:nvSpPr>
        <p:spPr/>
        <p:txBody>
          <a:bodyPr/>
          <a:lstStyle/>
          <a:p>
            <a:pPr eaLnBrk="1" hangingPunct="1"/>
            <a:r>
              <a:rPr lang="zh-CN" altLang="en-US"/>
              <a:t>两种形式的制约关系</a:t>
            </a:r>
            <a:endParaRPr lang="en-US" altLang="zh-CN"/>
          </a:p>
        </p:txBody>
      </p:sp>
      <p:sp>
        <p:nvSpPr>
          <p:cNvPr id="55299" name="Rectangle 3" descr="Rectangle: Click to edit Master text styles&#10;Second level&#10;Third level&#10;Fourth level&#10;Fifth level">
            <a:extLst>
              <a:ext uri="{FF2B5EF4-FFF2-40B4-BE49-F238E27FC236}">
                <a16:creationId xmlns:a16="http://schemas.microsoft.com/office/drawing/2014/main" id="{851DEFAD-7513-4D04-B739-813A832C6476}"/>
              </a:ext>
            </a:extLst>
          </p:cNvPr>
          <p:cNvSpPr>
            <a:spLocks noGrp="1" noChangeArrowheads="1"/>
          </p:cNvSpPr>
          <p:nvPr>
            <p:ph type="body" idx="1"/>
          </p:nvPr>
        </p:nvSpPr>
        <p:spPr/>
        <p:txBody>
          <a:bodyPr/>
          <a:lstStyle/>
          <a:p>
            <a:pPr eaLnBrk="1" hangingPunct="1"/>
            <a:r>
              <a:rPr lang="zh-CN" altLang="en-US"/>
              <a:t>间接相互制约关系       互斥</a:t>
            </a:r>
          </a:p>
          <a:p>
            <a:pPr lvl="1" eaLnBrk="1" hangingPunct="1"/>
            <a:r>
              <a:rPr lang="zh-CN" altLang="en-US"/>
              <a:t>共享系统资源</a:t>
            </a:r>
          </a:p>
          <a:p>
            <a:pPr lvl="1" eaLnBrk="1" hangingPunct="1"/>
            <a:endParaRPr lang="en-US" altLang="zh-CN"/>
          </a:p>
          <a:p>
            <a:pPr eaLnBrk="1" hangingPunct="1"/>
            <a:r>
              <a:rPr lang="zh-CN" altLang="en-US"/>
              <a:t>直接相互制约关系       同步</a:t>
            </a:r>
          </a:p>
          <a:p>
            <a:pPr lvl="1" eaLnBrk="1" hangingPunct="1"/>
            <a:r>
              <a:rPr lang="zh-CN" altLang="en-US"/>
              <a:t>进程间的合作</a:t>
            </a:r>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2230" y="1502069"/>
            <a:ext cx="7872985" cy="4715218"/>
          </a:xfrm>
          <a:prstGeom prst="rect">
            <a:avLst/>
          </a:prstGeom>
        </p:spPr>
      </p:pic>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268941" y="998374"/>
            <a:ext cx="6696636" cy="400110"/>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消息传递的实际功能以</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send</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receive</a:t>
            </a:r>
            <a:r>
              <a:rPr lang="zh-CN" altLang="zh-CN" sz="20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原语</a:t>
            </a:r>
            <a:r>
              <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的形式提供</a:t>
            </a:r>
            <a:r>
              <a:rPr lang="en-US"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49776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CF05FC8-917B-4BED-975C-CBF62FA82725}"/>
              </a:ext>
            </a:extLst>
          </p:cNvPr>
          <p:cNvSpPr>
            <a:spLocks noGrp="1" noChangeArrowheads="1"/>
          </p:cNvSpPr>
          <p:nvPr>
            <p:ph type="title"/>
          </p:nvPr>
        </p:nvSpPr>
        <p:spPr/>
        <p:txBody>
          <a:bodyPr/>
          <a:lstStyle/>
          <a:p>
            <a:pPr eaLnBrk="1" hangingPunct="1"/>
            <a:endParaRPr lang="zh-CN" altLang="en-US"/>
          </a:p>
        </p:txBody>
      </p:sp>
      <p:sp>
        <p:nvSpPr>
          <p:cNvPr id="101379" name="Rectangle 3" descr="Rectangle: Click to edit Master text styles&#10;Second level&#10;Third level&#10;Fourth level&#10;Fifth level">
            <a:extLst>
              <a:ext uri="{FF2B5EF4-FFF2-40B4-BE49-F238E27FC236}">
                <a16:creationId xmlns:a16="http://schemas.microsoft.com/office/drawing/2014/main" id="{46EB07FB-572E-4877-ACD0-1BF04EC25E24}"/>
              </a:ext>
            </a:extLst>
          </p:cNvPr>
          <p:cNvSpPr>
            <a:spLocks noGrp="1" noChangeArrowheads="1"/>
          </p:cNvSpPr>
          <p:nvPr>
            <p:ph type="body" idx="1"/>
          </p:nvPr>
        </p:nvSpPr>
        <p:spPr/>
        <p:txBody>
          <a:bodyPr/>
          <a:lstStyle/>
          <a:p>
            <a:pPr algn="just" eaLnBrk="1" hangingPunct="1">
              <a:buFont typeface="Wingdings" panose="05000000000000000000" pitchFamily="2" charset="2"/>
              <a:buNone/>
            </a:pPr>
            <a:r>
              <a:rPr lang="zh-CN" altLang="en-US">
                <a:latin typeface="宋体" panose="02010600030101010101" pitchFamily="2" charset="-122"/>
              </a:rPr>
              <a:t>消息传递系统</a:t>
            </a:r>
            <a:r>
              <a:rPr lang="zh-CN" altLang="en-US">
                <a:latin typeface="Times New Roman" panose="02020603050405020304" pitchFamily="18" charset="0"/>
              </a:rPr>
              <a:t>可分为：</a:t>
            </a:r>
            <a:endParaRPr lang="zh-CN" altLang="en-US"/>
          </a:p>
          <a:p>
            <a:pPr algn="just" eaLnBrk="1" hangingPunct="1"/>
            <a:r>
              <a:rPr lang="zh-CN" altLang="en-US">
                <a:latin typeface="Times New Roman" panose="02020603050405020304" pitchFamily="18" charset="0"/>
              </a:rPr>
              <a:t>直接通信：发送进程直接把消息发送给接收者，并将它挂在接收进程的消息缓冲队列上。接收进程从消息缓冲队列中取得消息。</a:t>
            </a:r>
          </a:p>
          <a:p>
            <a:pPr algn="just" eaLnBrk="1" hangingPunct="1">
              <a:buFont typeface="Wingdings" panose="05000000000000000000" pitchFamily="2" charset="2"/>
              <a:buNone/>
            </a:pPr>
            <a:endParaRPr lang="zh-CN" altLang="en-US"/>
          </a:p>
          <a:p>
            <a:pPr algn="just" eaLnBrk="1" hangingPunct="1">
              <a:buFont typeface="Wingdings" panose="05000000000000000000" pitchFamily="2" charset="2"/>
              <a:buNone/>
            </a:pPr>
            <a:r>
              <a:rPr lang="zh-CN" altLang="en-US"/>
              <a:t>	也称为消息缓冲通信</a:t>
            </a:r>
          </a:p>
          <a:p>
            <a:pPr eaLnBrk="1" hangingPunct="1"/>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088" y="1472751"/>
            <a:ext cx="7519185" cy="1015663"/>
          </a:xfrm>
          <a:prstGeom prst="rect">
            <a:avLst/>
          </a:prstGeom>
        </p:spPr>
        <p:txBody>
          <a:bodyPr wrap="square">
            <a:spAutoFit/>
          </a:bodyPr>
          <a:lstStyle/>
          <a:p>
            <a:pPr algn="just">
              <a:lnSpc>
                <a:spcPct val="125000"/>
              </a:lnSpc>
              <a:spcAft>
                <a:spcPts val="0"/>
              </a:spcAft>
              <a:tabLst>
                <a:tab pos="8102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若干进程都可以向同一个进程发送信件，接收信件的进程可以设立一个信箱。信箱的大小决定了信箱中可以容纳的信件数。信箱由“</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信箱说明</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16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信箱体</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”两部分组成，如图所示：</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49089"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72602" y="1044978"/>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p>
        </p:txBody>
      </p:sp>
      <p:pic>
        <p:nvPicPr>
          <p:cNvPr id="8" name="图片 7"/>
          <p:cNvPicPr>
            <a:picLocks noChangeAspect="1"/>
          </p:cNvPicPr>
          <p:nvPr/>
        </p:nvPicPr>
        <p:blipFill>
          <a:blip r:embed="rId2"/>
          <a:stretch>
            <a:fillRect/>
          </a:stretch>
        </p:blipFill>
        <p:spPr>
          <a:xfrm>
            <a:off x="2197474" y="2489622"/>
            <a:ext cx="3686382" cy="1756960"/>
          </a:xfrm>
          <a:prstGeom prst="rect">
            <a:avLst/>
          </a:prstGeom>
        </p:spPr>
      </p:pic>
      <p:sp>
        <p:nvSpPr>
          <p:cNvPr id="9" name="矩形 8"/>
          <p:cNvSpPr/>
          <p:nvPr/>
        </p:nvSpPr>
        <p:spPr>
          <a:xfrm>
            <a:off x="401171" y="4301909"/>
            <a:ext cx="7815020" cy="1631216"/>
          </a:xfrm>
          <a:prstGeom prst="rect">
            <a:avLst/>
          </a:prstGeom>
        </p:spPr>
        <p:txBody>
          <a:bodyPr wrap="square">
            <a:spAutoFit/>
          </a:bodyPr>
          <a:lstStyle/>
          <a:p>
            <a:pPr indent="266700" algn="just">
              <a:lnSpc>
                <a:spcPct val="125000"/>
              </a:lnSpc>
              <a:spcAft>
                <a:spcPts val="0"/>
              </a:spcAf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遵循规则：</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tabLst>
                <a:tab pos="657860" algn="l"/>
              </a:tabLst>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若发送信件时邮箱已满，则应该把发送信件的进程设置为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等信箱</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状态，直到信箱有空时才被释放。</a:t>
            </a:r>
            <a:endParaRPr lang="zh-CN" altLang="zh-CN" sz="16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lnSpc>
                <a:spcPct val="125000"/>
              </a:lnSpc>
              <a:spcAft>
                <a:spcPts val="0"/>
              </a:spcAft>
              <a:buFont typeface="+mj-lt"/>
              <a:buAutoNum type="arabicPeriod"/>
            </a:pP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若取信件时信箱中没有信件，则应该把接收信件的进程设置为</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等信件</a:t>
            </a:r>
            <a:r>
              <a:rPr lang="en-US"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16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状态，直到信箱中有信件时才被释放。</a:t>
            </a:r>
            <a:endParaRPr lang="zh-CN" alt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85339" y="112192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069601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
        <p:nvSpPr>
          <p:cNvPr id="6" name="文本框 5"/>
          <p:cNvSpPr txBox="1"/>
          <p:nvPr/>
        </p:nvSpPr>
        <p:spPr>
          <a:xfrm>
            <a:off x="656665" y="1017314"/>
            <a:ext cx="121058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邮箱通信</a:t>
            </a:r>
          </a:p>
        </p:txBody>
      </p:sp>
      <p:sp>
        <p:nvSpPr>
          <p:cNvPr id="7" name="矩形 6"/>
          <p:cNvSpPr/>
          <p:nvPr/>
        </p:nvSpPr>
        <p:spPr>
          <a:xfrm>
            <a:off x="430306" y="1417424"/>
            <a:ext cx="8148917" cy="2862322"/>
          </a:xfrm>
          <a:prstGeom prst="rect">
            <a:avLst/>
          </a:prstGeom>
        </p:spPr>
        <p:txBody>
          <a:bodyPr wrap="square">
            <a:spAutoFit/>
          </a:bodyPr>
          <a:lstStyle/>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send(</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mailbox,letter</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功能：把信件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送到指定的信箱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要求：检查指定的信箱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，如果信箱没有装满，则可将信件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letter</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放入指定信箱，并且发送</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已经存在信件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receive(</a:t>
            </a:r>
            <a:r>
              <a:rPr lang="en-US" altLang="zh-CN" b="1" kern="100" dirty="0" err="1">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mailbox,address</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功能：从指定信箱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中取出一封信，存放到指定的地址</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要求：检查信箱</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mailbox</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，如果信箱中有信件，则取出一封信存放在</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address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中，并发出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已有空闲区，可以发信件</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的消息。若没有信件，则被阻塞。</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66" y="2733435"/>
            <a:ext cx="5066738" cy="2806754"/>
          </a:xfrm>
          <a:prstGeom prst="rect">
            <a:avLst/>
          </a:prstGeom>
          <a:solidFill>
            <a:schemeClr val="bg1"/>
          </a:solidFill>
        </p:spPr>
      </p:pic>
      <p:sp>
        <p:nvSpPr>
          <p:cNvPr id="9" name="文本框 5"/>
          <p:cNvSpPr txBox="1"/>
          <p:nvPr/>
        </p:nvSpPr>
        <p:spPr>
          <a:xfrm>
            <a:off x="495300" y="113195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48718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FF8675D-97D4-4466-B2D9-6A6B78052295}"/>
              </a:ext>
            </a:extLst>
          </p:cNvPr>
          <p:cNvSpPr>
            <a:spLocks noGrp="1" noChangeArrowheads="1"/>
          </p:cNvSpPr>
          <p:nvPr>
            <p:ph type="title"/>
          </p:nvPr>
        </p:nvSpPr>
        <p:spPr/>
        <p:txBody>
          <a:bodyPr/>
          <a:lstStyle/>
          <a:p>
            <a:pPr eaLnBrk="1" hangingPunct="1"/>
            <a:endParaRPr lang="zh-CN" altLang="en-US"/>
          </a:p>
        </p:txBody>
      </p:sp>
      <p:sp>
        <p:nvSpPr>
          <p:cNvPr id="102403" name="Rectangle 3" descr="Rectangle: Click to edit Master text styles&#10;Second level&#10;Third level&#10;Fourth level&#10;Fifth level">
            <a:extLst>
              <a:ext uri="{FF2B5EF4-FFF2-40B4-BE49-F238E27FC236}">
                <a16:creationId xmlns:a16="http://schemas.microsoft.com/office/drawing/2014/main" id="{ED4C8557-F3B0-4359-96AD-ED360BE5AE3A}"/>
              </a:ext>
            </a:extLst>
          </p:cNvPr>
          <p:cNvSpPr>
            <a:spLocks noGrp="1" noChangeArrowheads="1"/>
          </p:cNvSpPr>
          <p:nvPr>
            <p:ph type="body" idx="1"/>
          </p:nvPr>
        </p:nvSpPr>
        <p:spPr/>
        <p:txBody>
          <a:bodyPr/>
          <a:lstStyle/>
          <a:p>
            <a:pPr eaLnBrk="1" hangingPunct="1"/>
            <a:r>
              <a:rPr lang="zh-CN" altLang="en-US">
                <a:latin typeface="宋体" panose="02010600030101010101" pitchFamily="2" charset="-122"/>
              </a:rPr>
              <a:t>间接通信：发送进程将消息发送到某种中间实体中（信箱），接收进程从中取得消息。</a:t>
            </a:r>
          </a:p>
          <a:p>
            <a:pPr eaLnBrk="1" hangingPunct="1">
              <a:buFont typeface="Wingdings" panose="05000000000000000000" pitchFamily="2" charset="2"/>
              <a:buNone/>
            </a:pPr>
            <a:r>
              <a:rPr lang="zh-CN" altLang="en-US">
                <a:latin typeface="宋体" panose="02010600030101010101" pitchFamily="2" charset="-122"/>
              </a:rPr>
              <a:t>	</a:t>
            </a:r>
          </a:p>
          <a:p>
            <a:pPr eaLnBrk="1" hangingPunct="1">
              <a:buFont typeface="Wingdings" panose="05000000000000000000" pitchFamily="2" charset="2"/>
              <a:buNone/>
            </a:pPr>
            <a:r>
              <a:rPr lang="zh-CN" altLang="en-US">
                <a:latin typeface="宋体" panose="02010600030101010101" pitchFamily="2" charset="-122"/>
              </a:rPr>
              <a:t>	也称信箱通信。在网络中称为电子邮件系统。</a:t>
            </a:r>
          </a:p>
          <a:p>
            <a:pPr eaLnBrk="1" hangingPunct="1">
              <a:buFont typeface="Wingdings" panose="05000000000000000000" pitchFamily="2" charset="2"/>
              <a:buNone/>
            </a:pPr>
            <a:endParaRPr lang="zh-CN" altLang="en-US">
              <a:latin typeface="宋体"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9220" y="1210235"/>
            <a:ext cx="5495359" cy="4333406"/>
          </a:xfrm>
          <a:prstGeom prst="rect">
            <a:avLst/>
          </a:prstGeom>
        </p:spPr>
      </p:pic>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00682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5971" y="1047010"/>
            <a:ext cx="8108576" cy="1200329"/>
          </a:xfrm>
          <a:prstGeom prst="rect">
            <a:avLst/>
          </a:prstGeom>
        </p:spPr>
        <p:txBody>
          <a:bodyPr wrap="square">
            <a:spAutoFit/>
          </a:bodyPr>
          <a:lstStyle/>
          <a:p>
            <a:r>
              <a:rPr lang="en-US"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假设某操作系统中启动磁盘的工作由一个称为“磁盘管理”的进程统一来做，那么任意一个要访问磁盘的进程就只要向磁盘管理进程发一封信。磁盘管理进程只要逐封处理信箱中的信件就能使各个进程得到从磁盘上读出的信息或者把信息写到磁盘上</a:t>
            </a:r>
            <a:r>
              <a:rPr lang="zh-CN" altLang="en-US"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656665" y="386958"/>
            <a:ext cx="3296770" cy="507831"/>
          </a:xfrm>
        </p:spPr>
        <p:txBody>
          <a:bodyPr>
            <a:normAutofit/>
          </a:bodyPr>
          <a:lstStyle/>
          <a:p>
            <a:r>
              <a:rPr lang="en-US" altLang="zh-CN" sz="2000" dirty="0">
                <a:latin typeface="华文楷体" panose="02010600040101010101" pitchFamily="2" charset="-122"/>
                <a:ea typeface="华文楷体" panose="02010600040101010101" pitchFamily="2" charset="-122"/>
              </a:rPr>
              <a:t>4.3</a:t>
            </a:r>
            <a:r>
              <a:rPr lang="zh-CN" altLang="zh-CN" sz="2000" dirty="0">
                <a:latin typeface="华文楷体" panose="02010600040101010101" pitchFamily="2" charset="-122"/>
                <a:ea typeface="华文楷体" panose="02010600040101010101" pitchFamily="2" charset="-122"/>
              </a:rPr>
              <a:t>进程之间的通信</a:t>
            </a:r>
          </a:p>
          <a:p>
            <a:endParaRPr lang="zh-CN" altLang="en-US"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656665" y="2387039"/>
            <a:ext cx="3296770" cy="4470962"/>
          </a:xfrm>
          <a:prstGeom prst="rect">
            <a:avLst/>
          </a:prstGeom>
        </p:spPr>
      </p:pic>
      <p:pic>
        <p:nvPicPr>
          <p:cNvPr id="3" name="图片 2"/>
          <p:cNvPicPr>
            <a:picLocks noChangeAspect="1"/>
          </p:cNvPicPr>
          <p:nvPr/>
        </p:nvPicPr>
        <p:blipFill>
          <a:blip r:embed="rId3"/>
          <a:stretch>
            <a:fillRect/>
          </a:stretch>
        </p:blipFill>
        <p:spPr>
          <a:xfrm>
            <a:off x="4480259" y="2635624"/>
            <a:ext cx="3938362" cy="3319023"/>
          </a:xfrm>
          <a:prstGeom prst="rect">
            <a:avLst/>
          </a:prstGeom>
        </p:spPr>
      </p:pic>
    </p:spTree>
    <p:extLst>
      <p:ext uri="{BB962C8B-B14F-4D97-AF65-F5344CB8AC3E}">
        <p14:creationId xmlns:p14="http://schemas.microsoft.com/office/powerpoint/2010/main" val="1113058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p>
          <a:p>
            <a:endParaRPr lang="zh-CN" altLang="en-US" dirty="0">
              <a:latin typeface="华文楷体" panose="02010600040101010101" pitchFamily="2" charset="-122"/>
              <a:ea typeface="华文楷体" panose="02010600040101010101" pitchFamily="2" charset="-122"/>
            </a:endParaRPr>
          </a:p>
        </p:txBody>
      </p:sp>
      <p:sp>
        <p:nvSpPr>
          <p:cNvPr id="4" name="矩形 3"/>
          <p:cNvSpPr/>
          <p:nvPr/>
        </p:nvSpPr>
        <p:spPr>
          <a:xfrm>
            <a:off x="409577" y="1077240"/>
            <a:ext cx="7873811" cy="923330"/>
          </a:xfrm>
          <a:prstGeom prst="rect">
            <a:avLst/>
          </a:prstGeom>
        </p:spPr>
        <p:txBody>
          <a:bodyPr wrap="square">
            <a:spAutoFit/>
          </a:bodyPr>
          <a:lstStyle/>
          <a:p>
            <a:pPr>
              <a:lnSpc>
                <a:spcPct val="150000"/>
              </a:lnSpc>
            </a:pP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虽然信号量提供了一种方便且有效的进程的同步控制机制，但是它们的错误使用可能导致一些时序错误，这些错误很难被检测到</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551329" y="3363666"/>
            <a:ext cx="7732059" cy="2169825"/>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一个管程定义了一个数据结构和在该数据结构上能为并发进程所执行的一组操作，这组操作能同步进程和改变管程中的数据。管程在结构上由以下三部分组成：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管程所管理的共享数据结构，这些数据结构是对应临界资源的抽象。</a:t>
            </a: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）建立在该数据结构上的一组操作。</a:t>
            </a:r>
          </a:p>
          <a:p>
            <a:pPr indent="266700"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）对上述数据结构进行初始化的语句。</a:t>
            </a:r>
          </a:p>
        </p:txBody>
      </p:sp>
      <p:sp>
        <p:nvSpPr>
          <p:cNvPr id="6" name="矩形 5"/>
          <p:cNvSpPr/>
          <p:nvPr/>
        </p:nvSpPr>
        <p:spPr>
          <a:xfrm>
            <a:off x="510987" y="2039172"/>
            <a:ext cx="7570695" cy="1131079"/>
          </a:xfrm>
          <a:prstGeom prst="rect">
            <a:avLst/>
          </a:prstGeom>
        </p:spPr>
        <p:txBody>
          <a:bodyPr wrap="square">
            <a:spAutoFit/>
          </a:bodyPr>
          <a:lstStyle/>
          <a:p>
            <a:pPr algn="just">
              <a:lnSpc>
                <a:spcPct val="125000"/>
              </a:lnSpc>
              <a:spcAft>
                <a:spcPts val="0"/>
              </a:spcAft>
            </a:pP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引入了管程的概念，</a:t>
            </a:r>
            <a:r>
              <a:rPr lang="zh-CN" altLang="zh-CN" b="1" kern="10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把分散在各进程中的临界区集中起来进行管理；防止进程有意或无意的违法同步操作；便于用高级语言来书写程序，也便于程序正确性验证。</a:t>
            </a:r>
            <a:endPar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99436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9963" y="1201193"/>
            <a:ext cx="8229602" cy="4870564"/>
          </a:xfrm>
          <a:prstGeom prst="rect">
            <a:avLst/>
          </a:prstGeom>
        </p:spPr>
        <p:txBody>
          <a:bodyPr wrap="square">
            <a:spAutoFit/>
          </a:bodyPr>
          <a:lstStyle/>
          <a:p>
            <a:pPr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管程的语法描述为：</a:t>
            </a: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Monitor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monitor_name</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表示给管程起的名字，即管程名</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variable declarations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共享变量说明</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为一组过程</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函数</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P</a:t>
            </a:r>
            <a:r>
              <a:rPr lang="en-US" altLang="zh-CN" sz="1600"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void entry </a:t>
            </a:r>
            <a:r>
              <a:rPr lang="en-US" altLang="zh-CN" sz="1600" b="1" kern="100" dirty="0" err="1">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1" kern="100"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     initialization code     /*</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对局部于管程的数据赋初值</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spcAft>
                <a:spcPts val="0"/>
              </a:spcAft>
            </a:pP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638177" y="375014"/>
            <a:ext cx="2091576" cy="507831"/>
          </a:xfrm>
        </p:spPr>
        <p:txBody>
          <a:bodyPr/>
          <a:lstStyle/>
          <a:p>
            <a:r>
              <a:rPr lang="en-US" altLang="zh-CN" dirty="0">
                <a:latin typeface="华文楷体" panose="02010600040101010101" pitchFamily="2" charset="-122"/>
                <a:ea typeface="华文楷体" panose="02010600040101010101" pitchFamily="2" charset="-122"/>
              </a:rPr>
              <a:t>4.4</a:t>
            </a:r>
            <a:r>
              <a:rPr lang="zh-CN" altLang="zh-CN" dirty="0">
                <a:latin typeface="华文楷体" panose="02010600040101010101" pitchFamily="2" charset="-122"/>
                <a:ea typeface="华文楷体" panose="02010600040101010101" pitchFamily="2" charset="-122"/>
              </a:rPr>
              <a:t>管程</a:t>
            </a:r>
          </a:p>
          <a:p>
            <a:endParaRPr lang="zh-CN" altLang="en-US"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527735" y="2057399"/>
            <a:ext cx="3839256" cy="3641449"/>
          </a:xfrm>
          <a:prstGeom prst="rect">
            <a:avLst/>
          </a:prstGeom>
        </p:spPr>
      </p:pic>
      <p:pic>
        <p:nvPicPr>
          <p:cNvPr id="7" name="图片 6"/>
          <p:cNvPicPr>
            <a:picLocks noChangeAspect="1"/>
          </p:cNvPicPr>
          <p:nvPr/>
        </p:nvPicPr>
        <p:blipFill>
          <a:blip r:embed="rId3"/>
          <a:stretch>
            <a:fillRect/>
          </a:stretch>
        </p:blipFill>
        <p:spPr>
          <a:xfrm>
            <a:off x="4366991" y="1929062"/>
            <a:ext cx="4508068" cy="3769787"/>
          </a:xfrm>
          <a:prstGeom prst="rect">
            <a:avLst/>
          </a:prstGeom>
        </p:spPr>
      </p:pic>
      <p:sp>
        <p:nvSpPr>
          <p:cNvPr id="8" name="文本框 5"/>
          <p:cNvSpPr txBox="1"/>
          <p:nvPr/>
        </p:nvSpPr>
        <p:spPr>
          <a:xfrm>
            <a:off x="228598" y="131583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88116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DC01693-D7EA-4BEE-A15C-9BB47A76BC5A}"/>
              </a:ext>
            </a:extLst>
          </p:cNvPr>
          <p:cNvSpPr>
            <a:spLocks noGrp="1" noChangeArrowheads="1"/>
          </p:cNvSpPr>
          <p:nvPr>
            <p:ph type="title"/>
          </p:nvPr>
        </p:nvSpPr>
        <p:spPr/>
        <p:txBody>
          <a:bodyPr/>
          <a:lstStyle/>
          <a:p>
            <a:pPr eaLnBrk="1" hangingPunct="1"/>
            <a:r>
              <a:rPr lang="zh-CN" altLang="en-US"/>
              <a:t>遵循的的准则</a:t>
            </a:r>
          </a:p>
        </p:txBody>
      </p:sp>
      <p:sp>
        <p:nvSpPr>
          <p:cNvPr id="56323" name="Rectangle 3" descr="Rectangle: Click to edit Master text styles&#10;Second level&#10;Third level&#10;Fourth level&#10;Fifth level">
            <a:extLst>
              <a:ext uri="{FF2B5EF4-FFF2-40B4-BE49-F238E27FC236}">
                <a16:creationId xmlns:a16="http://schemas.microsoft.com/office/drawing/2014/main" id="{CD042EDB-19A4-434B-85D8-F0A60F4AD2EB}"/>
              </a:ext>
            </a:extLst>
          </p:cNvPr>
          <p:cNvSpPr>
            <a:spLocks noGrp="1" noChangeArrowheads="1"/>
          </p:cNvSpPr>
          <p:nvPr>
            <p:ph type="body" idx="1"/>
          </p:nvPr>
        </p:nvSpPr>
        <p:spPr/>
        <p:txBody>
          <a:bodyPr/>
          <a:lstStyle/>
          <a:p>
            <a:pPr marL="609600" indent="-609600" algn="just" eaLnBrk="1" hangingPunct="1">
              <a:lnSpc>
                <a:spcPct val="90000"/>
              </a:lnSpc>
              <a:buFont typeface="Wingdings" panose="05000000000000000000" pitchFamily="2" charset="2"/>
              <a:buNone/>
            </a:pPr>
            <a:r>
              <a:rPr lang="zh-CN" altLang="en-US">
                <a:latin typeface="Times New Roman" panose="02020603050405020304" pitchFamily="18" charset="0"/>
              </a:rPr>
              <a:t>		</a:t>
            </a:r>
            <a:r>
              <a:rPr lang="zh-CN" altLang="en-US" sz="2800">
                <a:latin typeface="Times New Roman" panose="02020603050405020304" pitchFamily="18" charset="0"/>
              </a:rPr>
              <a:t>为了禁止两个进程</a:t>
            </a:r>
            <a:r>
              <a:rPr lang="zh-CN" altLang="en-US" sz="2800">
                <a:solidFill>
                  <a:srgbClr val="FF0369"/>
                </a:solidFill>
                <a:latin typeface="Times New Roman" panose="02020603050405020304" pitchFamily="18" charset="0"/>
              </a:rPr>
              <a:t>同时</a:t>
            </a:r>
            <a:r>
              <a:rPr lang="zh-CN" altLang="en-US" sz="2800">
                <a:latin typeface="Times New Roman" panose="02020603050405020304" pitchFamily="18" charset="0"/>
              </a:rPr>
              <a:t>进入临界区内</a:t>
            </a:r>
            <a:r>
              <a:rPr lang="zh-CN" altLang="en-US" sz="2800"/>
              <a:t>,</a:t>
            </a:r>
            <a:r>
              <a:rPr lang="zh-CN" altLang="en-US" sz="2800">
                <a:latin typeface="Times New Roman" panose="02020603050405020304" pitchFamily="18" charset="0"/>
              </a:rPr>
              <a:t>可以采用软件办法或系统提供的同步机构来协调它们的关系。但是，不论用什么办法都要遵循下述准则</a:t>
            </a:r>
            <a:r>
              <a:rPr lang="zh-CN" altLang="en-US" sz="2800"/>
              <a:t>:</a:t>
            </a:r>
          </a:p>
          <a:p>
            <a:pPr marL="609600" indent="-609600" algn="just" eaLnBrk="1" hangingPunct="1">
              <a:lnSpc>
                <a:spcPct val="90000"/>
              </a:lnSpc>
              <a:buFontTx/>
              <a:buNone/>
            </a:pPr>
            <a:r>
              <a:rPr lang="zh-CN" altLang="en-US">
                <a:latin typeface="Times New Roman" panose="02020603050405020304" pitchFamily="18" charset="0"/>
              </a:rPr>
              <a:t>1、空闲让进</a:t>
            </a:r>
            <a:endParaRPr lang="en-US" altLang="zh-CN">
              <a:latin typeface="Times New Roman" panose="02020603050405020304" pitchFamily="18" charset="0"/>
            </a:endParaRPr>
          </a:p>
          <a:p>
            <a:pPr marL="609600" indent="-609600" algn="just" eaLnBrk="1" hangingPunct="1">
              <a:lnSpc>
                <a:spcPct val="90000"/>
              </a:lnSpc>
              <a:buFontTx/>
              <a:buNone/>
            </a:pPr>
            <a:r>
              <a:rPr lang="en-US" altLang="zh-CN">
                <a:latin typeface="Times New Roman" panose="02020603050405020304" pitchFamily="18" charset="0"/>
              </a:rPr>
              <a:t>2</a:t>
            </a:r>
            <a:r>
              <a:rPr lang="zh-CN" altLang="en-US">
                <a:latin typeface="Times New Roman" panose="02020603050405020304" pitchFamily="18" charset="0"/>
              </a:rPr>
              <a:t>、忙则等待</a:t>
            </a:r>
            <a:endParaRPr lang="zh-CN" altLang="en-US"/>
          </a:p>
          <a:p>
            <a:pPr marL="609600" indent="-609600" algn="just" eaLnBrk="1" hangingPunct="1">
              <a:lnSpc>
                <a:spcPct val="90000"/>
              </a:lnSpc>
              <a:buFontTx/>
              <a:buNone/>
            </a:pPr>
            <a:r>
              <a:rPr lang="en-US" altLang="zh-CN">
                <a:latin typeface="Times New Roman" panose="02020603050405020304" pitchFamily="18" charset="0"/>
              </a:rPr>
              <a:t>3</a:t>
            </a:r>
            <a:r>
              <a:rPr lang="zh-CN" altLang="en-US">
                <a:latin typeface="Times New Roman" panose="02020603050405020304" pitchFamily="18" charset="0"/>
              </a:rPr>
              <a:t>、有限等待</a:t>
            </a:r>
          </a:p>
          <a:p>
            <a:pPr marL="609600" indent="-609600" algn="just" eaLnBrk="1" hangingPunct="1">
              <a:lnSpc>
                <a:spcPct val="90000"/>
              </a:lnSpc>
              <a:buFontTx/>
              <a:buNone/>
            </a:pPr>
            <a:r>
              <a:rPr lang="en-US" altLang="zh-CN">
                <a:latin typeface="Times New Roman" panose="02020603050405020304" pitchFamily="18" charset="0"/>
              </a:rPr>
              <a:t>4</a:t>
            </a:r>
            <a:r>
              <a:rPr lang="zh-CN" altLang="en-US">
                <a:latin typeface="Times New Roman" panose="02020603050405020304" pitchFamily="18" charset="0"/>
              </a:rPr>
              <a:t>、让权等待</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13" name="矩形 12"/>
          <p:cNvSpPr/>
          <p:nvPr/>
        </p:nvSpPr>
        <p:spPr>
          <a:xfrm>
            <a:off x="5628121" y="1656871"/>
            <a:ext cx="3518912"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访问临界资源的进程描述为：</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212" y="2210963"/>
            <a:ext cx="2233307" cy="2719469"/>
          </a:xfrm>
          <a:prstGeom prst="rect">
            <a:avLst/>
          </a:prstGeom>
          <a:ln>
            <a:solidFill>
              <a:schemeClr val="accent1">
                <a:lumMod val="75000"/>
              </a:schemeClr>
            </a:solidFill>
          </a:ln>
        </p:spPr>
      </p:pic>
      <p:sp>
        <p:nvSpPr>
          <p:cNvPr id="15" name="矩形 14"/>
          <p:cNvSpPr/>
          <p:nvPr/>
        </p:nvSpPr>
        <p:spPr>
          <a:xfrm>
            <a:off x="373211" y="1062318"/>
            <a:ext cx="4387049" cy="5016758"/>
          </a:xfrm>
          <a:prstGeom prst="rect">
            <a:avLst/>
          </a:prstGeom>
          <a:ln>
            <a:solidFill>
              <a:schemeClr val="accent1">
                <a:lumMod val="75000"/>
              </a:schemeClr>
            </a:solidFill>
          </a:ln>
        </p:spPr>
        <p:txBody>
          <a:bodyPr wrap="square">
            <a:spAutoFit/>
          </a:bodyPr>
          <a:lstStyle/>
          <a:p>
            <a:pPr indent="266700" algn="just">
              <a:lnSpc>
                <a:spcPct val="125000"/>
              </a:lnSpc>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为了提供对互斥的支持，系统必须满足以下条件：</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）互斥：一次最多一个进程能够进入临界区，当有进程在临界区执行时，其它进程若想要进入临界区，则需要等待。</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）有限等待：不能让一个进程无限制地在临界区内执行，即任意进入临界区的进程必须在有限时间内退出临界区。</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）空闲让进：如果某进程退出临界区，而有其它进程正在等待进入临界区时，应当让这个进程进入。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432300" y="785924"/>
            <a:ext cx="7742293" cy="1200329"/>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zh-CN" sz="2400" b="1" dirty="0">
                <a:solidFill>
                  <a:srgbClr val="6C0000"/>
                </a:solidFill>
                <a:latin typeface="华文楷体" panose="02010600040101010101" pitchFamily="2" charset="-122"/>
                <a:ea typeface="华文楷体" panose="02010600040101010101" pitchFamily="2" charset="-122"/>
              </a:rPr>
              <a:t>使用硬件实现互斥</a:t>
            </a:r>
          </a:p>
          <a:p>
            <a:r>
              <a:rPr lang="en-US" altLang="zh-CN" sz="2400" b="1" dirty="0">
                <a:solidFill>
                  <a:srgbClr val="6C0000"/>
                </a:solidFill>
                <a:latin typeface="华文楷体" panose="02010600040101010101" pitchFamily="2" charset="-122"/>
                <a:ea typeface="华文楷体" panose="02010600040101010101" pitchFamily="2" charset="-122"/>
              </a:rPr>
              <a:t>    </a:t>
            </a:r>
          </a:p>
        </p:txBody>
      </p:sp>
      <p:sp>
        <p:nvSpPr>
          <p:cNvPr id="7" name="Text Placeholder 1"/>
          <p:cNvSpPr txBox="1">
            <a:spLocks/>
          </p:cNvSpPr>
          <p:nvPr/>
        </p:nvSpPr>
        <p:spPr>
          <a:xfrm>
            <a:off x="659939" y="38172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4.1</a:t>
            </a:r>
            <a:r>
              <a:rPr lang="zh-CN" altLang="en-US" dirty="0">
                <a:latin typeface="华文楷体" panose="02010600040101010101" pitchFamily="2" charset="-122"/>
                <a:ea typeface="华文楷体" panose="02010600040101010101" pitchFamily="2" charset="-122"/>
              </a:rPr>
              <a:t> 进程的互斥</a:t>
            </a:r>
          </a:p>
        </p:txBody>
      </p:sp>
      <p:sp>
        <p:nvSpPr>
          <p:cNvPr id="6" name="矩形 5"/>
          <p:cNvSpPr/>
          <p:nvPr/>
        </p:nvSpPr>
        <p:spPr>
          <a:xfrm>
            <a:off x="0" y="1728493"/>
            <a:ext cx="1973617" cy="524311"/>
          </a:xfrm>
          <a:prstGeom prst="rect">
            <a:avLst/>
          </a:prstGeom>
        </p:spPr>
        <p:txBody>
          <a:bodyPr wrap="none">
            <a:spAutoFit/>
          </a:bodyPr>
          <a:lstStyle/>
          <a:p>
            <a:pPr indent="266700" algn="just">
              <a:lnSpc>
                <a:spcPct val="125000"/>
              </a:lnSpc>
              <a:spcAft>
                <a:spcPts val="0"/>
              </a:spcAft>
            </a:pPr>
            <a:r>
              <a:rPr lang="en-US"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1. </a:t>
            </a:r>
            <a:r>
              <a:rPr lang="zh-CN" altLang="zh-CN" sz="24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中断禁用</a:t>
            </a:r>
          </a:p>
        </p:txBody>
      </p:sp>
      <p:sp>
        <p:nvSpPr>
          <p:cNvPr id="2" name="矩形 1"/>
          <p:cNvSpPr/>
          <p:nvPr/>
        </p:nvSpPr>
        <p:spPr>
          <a:xfrm>
            <a:off x="207186" y="2439837"/>
            <a:ext cx="2975036" cy="2400657"/>
          </a:xfrm>
          <a:prstGeom prst="rect">
            <a:avLst/>
          </a:prstGeom>
          <a:ln>
            <a:solidFill>
              <a:schemeClr val="accent1"/>
            </a:solidFill>
          </a:ln>
        </p:spPr>
        <p:txBody>
          <a:bodyPr wrap="square">
            <a:spAutoFit/>
          </a:bodyPr>
          <a:lstStyle/>
          <a:p>
            <a:pPr indent="13335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while (true)</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禁用中断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p>
          <a:p>
            <a:pPr indent="600075"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临界区；</a:t>
            </a: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启用中断</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b="1" kern="100" dirty="0">
                <a:latin typeface="Calibri" panose="020F0502020204030204" pitchFamily="34" charset="0"/>
                <a:ea typeface="宋体" panose="02010600030101010101" pitchFamily="2" charset="-122"/>
                <a:cs typeface="Times New Roman" panose="02020603050405020304" pitchFamily="18" charset="0"/>
              </a:rPr>
              <a:t>；</a:t>
            </a:r>
          </a:p>
          <a:p>
            <a:pPr indent="533400" algn="just">
              <a:lnSpc>
                <a:spcPct val="125000"/>
              </a:lnSpc>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3510678" y="1698740"/>
            <a:ext cx="5442822" cy="3785652"/>
          </a:xfrm>
          <a:prstGeom prst="rect">
            <a:avLst/>
          </a:prstGeom>
        </p:spPr>
        <p:txBody>
          <a:bodyPr wrap="square">
            <a:spAutoFit/>
          </a:bodyPr>
          <a:lstStyle/>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作用：</a:t>
            </a:r>
            <a:endParaRPr lang="en-US" altLang="zh-CN"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保证了临界区不会发生中断，所以可以保证进程在进入临界区后不会被打断执行，因此有效地实现了互斥</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缺点：</a:t>
            </a:r>
            <a:b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br>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该方法的代价太高，由于禁止了中断，系统执行的效率会有明显的降低。</a:t>
            </a:r>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sz="24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dirty="0">
                <a:latin typeface="华文楷体" panose="02010600040101010101" pitchFamily="2" charset="-122"/>
                <a:ea typeface="华文楷体" panose="02010600040101010101" pitchFamily="2" charset="-122"/>
              </a:rPr>
              <a:t>该方法不能用于多处理器结构</a:t>
            </a:r>
            <a:endParaRPr lang="zh-CN" altLang="en-US" sz="2400" b="1" dirty="0">
              <a:latin typeface="华文楷体" panose="02010600040101010101" pitchFamily="2" charset="-122"/>
              <a:ea typeface="华文楷体" panose="02010600040101010101" pitchFamily="2" charset="-122"/>
            </a:endParaRPr>
          </a:p>
        </p:txBody>
      </p:sp>
      <p:sp>
        <p:nvSpPr>
          <p:cNvPr id="9" name="文本框 5"/>
          <p:cNvSpPr txBox="1"/>
          <p:nvPr/>
        </p:nvSpPr>
        <p:spPr>
          <a:xfrm>
            <a:off x="270935" y="124689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8489878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6615</TotalTime>
  <Words>5242</Words>
  <Application>Microsoft Office PowerPoint</Application>
  <PresentationFormat>全屏显示(4:3)</PresentationFormat>
  <Paragraphs>634</Paragraphs>
  <Slides>69</Slides>
  <Notes>6</Notes>
  <HiddenSlides>0</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2</vt:i4>
      </vt:variant>
      <vt:variant>
        <vt:lpstr>幻灯片标题</vt:lpstr>
      </vt:variant>
      <vt:variant>
        <vt:i4>69</vt:i4>
      </vt:variant>
    </vt:vector>
  </HeadingPairs>
  <TitlesOfParts>
    <vt:vector size="92" baseType="lpstr">
      <vt:lpstr>DotumChe</vt:lpstr>
      <vt:lpstr>Monotype Sorts</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位图图像</vt:lpstr>
      <vt:lpstr>文档</vt:lpstr>
      <vt:lpstr>PowerPoint 演示文稿</vt:lpstr>
      <vt:lpstr>基本概念</vt:lpstr>
      <vt:lpstr>PowerPoint 演示文稿</vt:lpstr>
      <vt:lpstr>PowerPoint 演示文稿</vt:lpstr>
      <vt:lpstr>PowerPoint 演示文稿</vt:lpstr>
      <vt:lpstr>两种形式的制约关系</vt:lpstr>
      <vt:lpstr>遵循的的准则</vt:lpstr>
      <vt:lpstr>PowerPoint 演示文稿</vt:lpstr>
      <vt:lpstr>PowerPoint 演示文稿</vt:lpstr>
      <vt:lpstr>PowerPoint 演示文稿</vt:lpstr>
      <vt:lpstr>PowerPoint 演示文稿</vt:lpstr>
      <vt:lpstr>PowerPoint 演示文稿</vt:lpstr>
      <vt:lpstr>PowerPoint 演示文稿</vt:lpstr>
      <vt:lpstr>信号量及wait、signal操作</vt:lpstr>
      <vt:lpstr>信号量</vt:lpstr>
      <vt:lpstr>信号量：semaphore</vt:lpstr>
      <vt:lpstr>PowerPoint 演示文稿</vt:lpstr>
      <vt:lpstr>PowerPoint 演示文稿</vt:lpstr>
      <vt:lpstr>PowerPoint 演示文稿</vt:lpstr>
      <vt:lpstr>信号量的使用</vt:lpstr>
      <vt:lpstr>信号量的物理含义：</vt:lpstr>
      <vt:lpstr>PowerPoint 演示文稿</vt:lpstr>
      <vt:lpstr>PowerPoint 演示文稿</vt:lpstr>
      <vt:lpstr>PowerPoint 演示文稿</vt:lpstr>
      <vt:lpstr>用wait、signal操作解决进程间互斥问题</vt:lpstr>
      <vt:lpstr>信号量及wait、signal操作讨论</vt:lpstr>
      <vt:lpstr>信号量及wait、signal操作讨论</vt:lpstr>
      <vt:lpstr>信号量及wait、signal操作讨论</vt:lpstr>
      <vt:lpstr>共享缓冲区的进程的同步 </vt:lpstr>
      <vt:lpstr>分析</vt:lpstr>
      <vt:lpstr>PowerPoint 演示文稿</vt:lpstr>
      <vt:lpstr>思考</vt:lpstr>
      <vt:lpstr>PowerPoint 演示文稿</vt:lpstr>
      <vt:lpstr>【思考题】</vt:lpstr>
      <vt:lpstr>PowerPoint 演示文稿</vt:lpstr>
      <vt:lpstr>【思考题】</vt:lpstr>
      <vt:lpstr>解</vt:lpstr>
      <vt:lpstr>PowerPoint 演示文稿</vt:lpstr>
      <vt:lpstr>PowerPoint 演示文稿</vt:lpstr>
      <vt:lpstr>生产者/消费者问题</vt:lpstr>
      <vt:lpstr>图</vt:lpstr>
      <vt:lpstr>问题的解</vt:lpstr>
      <vt:lpstr>PowerPoint 演示文稿</vt:lpstr>
      <vt:lpstr>【思考】如果wait原语交换顺序？</vt:lpstr>
      <vt:lpstr>读者/写者问题</vt:lpstr>
      <vt:lpstr>第一类：读者优先</vt:lpstr>
      <vt:lpstr>第一类读者写者问题的解法</vt:lpstr>
      <vt:lpstr>PowerPoint 演示文稿</vt:lpstr>
      <vt:lpstr>【思考题】写优先</vt:lpstr>
      <vt:lpstr>解 增加一个信号量s，初值为1</vt:lpstr>
      <vt:lpstr>PowerPoint 演示文稿</vt:lpstr>
      <vt:lpstr>PowerPoint 演示文稿</vt:lpstr>
      <vt:lpstr>PowerPoint 演示文稿</vt:lpstr>
      <vt:lpstr>进程通信</vt:lpstr>
      <vt:lpstr>PowerPoint 演示文稿</vt:lpstr>
      <vt:lpstr>PowerPoint 演示文稿</vt:lpstr>
      <vt:lpstr>管道通信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1104</cp:revision>
  <dcterms:created xsi:type="dcterms:W3CDTF">2015-08-18T02:51:00Z</dcterms:created>
  <dcterms:modified xsi:type="dcterms:W3CDTF">2020-09-14T02:36:46Z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